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grandir" panose="020B0604020202020204" charset="0"/>
      <p:regular r:id="rId28"/>
    </p:embeddedFont>
    <p:embeddedFont>
      <p:font typeface="Agrandir Bold" panose="020B0604020202020204" charset="0"/>
      <p:regular r:id="rId29"/>
    </p:embeddedFont>
    <p:embeddedFont>
      <p:font typeface="Calibri" panose="020F0502020204030204" pitchFamily="34" charset="0"/>
      <p:regular r:id="rId30"/>
      <p:bold r:id="rId31"/>
      <p:italic r:id="rId32"/>
      <p:boldItalic r:id="rId33"/>
    </p:embeddedFont>
    <p:embeddedFont>
      <p:font typeface="Quicksand" panose="020B0604020202020204" charset="0"/>
      <p:regular r:id="rId34"/>
    </p:embeddedFont>
    <p:embeddedFont>
      <p:font typeface="Quicksand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Nhóm em với chủ đề tiền xử lý dữ liệu. </a:t>
            </a:r>
          </a:p>
          <a:p>
            <a:endParaRPr lang="en-US"/>
          </a:p>
          <a:p>
            <a:r>
              <a:rPr lang="en-US"/>
              <a:t>Nghiên cứu này sẽ tập trung vào việc áp dụng các phương pháp thống kê mô tả và kỹ thuật làm sạch dữ liệu cơ bản, nhấn mạnh tầm quan trọng của tiền xử lý dữ liệu trong nhiều lĩnh vực, không chỉ trong lĩnh vực khoa học dữ liệu.</a:t>
            </a:r>
          </a:p>
          <a:p>
            <a:endParaRPr lang="en-US"/>
          </a:p>
          <a:p>
            <a:r>
              <a:rPr lang="en-US"/>
              <a:t>Và đây là phần framework mà nhóm đã nghiên cứu, sẽ được trình bày chi tiết trong các slide tiết theo.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Thống kê mô tả không chỉ là công cụ hữu ích trong việc mô tả dữ liệu mà còn giúp chúng ta hiểu sâu hơn về sự biến đổi và mối quan hệ trong dữ liệu.</a:t>
            </a:r>
          </a:p>
          <a:p>
            <a:endParaRPr lang="en-US"/>
          </a:p>
          <a:p>
            <a:r>
              <a:rPr lang="en-US"/>
              <a:t>Mean hay giá trị trung bình là đại diện tính toán cho xu hướng trung tâm của một tập dữ liệu nhất định. Trong phân tích dữ liệu thường được dùng với mục đích mô tả đặc điểm tổng quát của dữ liệu.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Điểm tứ phân vị thứ nhất (Q1): Đây là điểm chia tách dữ liệu thành hai phần bằng nhau, trong đó 25% dữ liệu thấp hơn Q1 và 75% dữ liệu cao hơn Q1.</a:t>
            </a:r>
          </a:p>
          <a:p>
            <a:r>
              <a:rPr lang="en-US"/>
              <a:t>2.1.6.	Phân vị thứ hai</a:t>
            </a:r>
          </a:p>
          <a:p>
            <a:r>
              <a:rPr lang="en-US"/>
              <a:t>Điểm tứ phân vị thứ hai (Q2): Điểm tứ phân vị thứ hai tương đương với giá trị trung vị của tập dữ liệu, tức là 50% dữ liệu thấp hơn Q2 và 50% dữ liệu cao hơn Q2. Q2 cũng thường được gọi là median (trung vị).</a:t>
            </a:r>
          </a:p>
          <a:p>
            <a:r>
              <a:rPr lang="en-US"/>
              <a:t>2.1.7.	Phân vị thứ ba</a:t>
            </a:r>
          </a:p>
          <a:p>
            <a:r>
              <a:rPr lang="en-US"/>
              <a:t>Điểm tứ phân vị thứ ba (Q3): Đây là điểm chia tách dữ liệu thành hai phần bằng nhau, trong đó 75% dữ liệu thấp hơn Q3 và 25% dữ liệu cao hơn Q3.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bước đầu tiên là xử lý dữ liệu thiếu.</a:t>
            </a:r>
          </a:p>
          <a:p>
            <a:r>
              <a:rPr lang="en-US"/>
              <a:t>việc xử lý dl thiếu đòi hỏi phải biết đánh giá ngữ cảnh và mục đích sử dụng dl để có thể áp dụng các phương án xử lý thích hợp.</a:t>
            </a:r>
          </a:p>
          <a:p>
            <a:endParaRPr lang="en-US"/>
          </a:p>
          <a:p>
            <a:r>
              <a:rPr lang="en-US"/>
              <a:t>Có thể dùng Giải pháp nhận diện phần tử biên dựa trên khoảng cách, mật độ, độ lệch,phân bố thống kê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6DFCC"/>
        </a:solidFill>
        <a:effectLst/>
      </p:bgPr>
    </p:bg>
    <p:spTree>
      <p:nvGrpSpPr>
        <p:cNvPr id="1" name=""/>
        <p:cNvGrpSpPr/>
        <p:nvPr/>
      </p:nvGrpSpPr>
      <p:grpSpPr>
        <a:xfrm>
          <a:off x="0" y="0"/>
          <a:ext cx="0" cy="0"/>
          <a:chOff x="0" y="0"/>
          <a:chExt cx="0" cy="0"/>
        </a:xfrm>
      </p:grpSpPr>
      <p:grpSp>
        <p:nvGrpSpPr>
          <p:cNvPr id="2" name="Group 2"/>
          <p:cNvGrpSpPr/>
          <p:nvPr/>
        </p:nvGrpSpPr>
        <p:grpSpPr>
          <a:xfrm>
            <a:off x="680480" y="625871"/>
            <a:ext cx="16927040" cy="9035258"/>
            <a:chOff x="0" y="0"/>
            <a:chExt cx="126402652" cy="67470777"/>
          </a:xfrm>
        </p:grpSpPr>
        <p:sp>
          <p:nvSpPr>
            <p:cNvPr id="3" name="Freeform 3"/>
            <p:cNvSpPr/>
            <p:nvPr/>
          </p:nvSpPr>
          <p:spPr>
            <a:xfrm>
              <a:off x="72390" y="72390"/>
              <a:ext cx="126257871" cy="67325995"/>
            </a:xfrm>
            <a:custGeom>
              <a:avLst/>
              <a:gdLst/>
              <a:ahLst/>
              <a:cxnLst/>
              <a:rect l="l" t="t" r="r" b="b"/>
              <a:pathLst>
                <a:path w="126257871" h="67325995">
                  <a:moveTo>
                    <a:pt x="0" y="0"/>
                  </a:moveTo>
                  <a:lnTo>
                    <a:pt x="126257871" y="0"/>
                  </a:lnTo>
                  <a:lnTo>
                    <a:pt x="126257871" y="67325995"/>
                  </a:lnTo>
                  <a:lnTo>
                    <a:pt x="0" y="67325995"/>
                  </a:lnTo>
                  <a:lnTo>
                    <a:pt x="0" y="0"/>
                  </a:lnTo>
                  <a:close/>
                </a:path>
              </a:pathLst>
            </a:custGeom>
            <a:solidFill>
              <a:srgbClr val="FFF5ED"/>
            </a:solidFill>
          </p:spPr>
        </p:sp>
        <p:sp>
          <p:nvSpPr>
            <p:cNvPr id="4" name="Freeform 4"/>
            <p:cNvSpPr/>
            <p:nvPr/>
          </p:nvSpPr>
          <p:spPr>
            <a:xfrm>
              <a:off x="0" y="0"/>
              <a:ext cx="126402654" cy="67470778"/>
            </a:xfrm>
            <a:custGeom>
              <a:avLst/>
              <a:gdLst/>
              <a:ahLst/>
              <a:cxnLst/>
              <a:rect l="l" t="t" r="r" b="b"/>
              <a:pathLst>
                <a:path w="126402654" h="67470778">
                  <a:moveTo>
                    <a:pt x="126257869" y="67325999"/>
                  </a:moveTo>
                  <a:lnTo>
                    <a:pt x="126402654" y="67325999"/>
                  </a:lnTo>
                  <a:lnTo>
                    <a:pt x="126402654" y="67470778"/>
                  </a:lnTo>
                  <a:lnTo>
                    <a:pt x="126257869" y="67470778"/>
                  </a:lnTo>
                  <a:lnTo>
                    <a:pt x="126257869" y="67325999"/>
                  </a:lnTo>
                  <a:close/>
                  <a:moveTo>
                    <a:pt x="0" y="144780"/>
                  </a:moveTo>
                  <a:lnTo>
                    <a:pt x="144780" y="144780"/>
                  </a:lnTo>
                  <a:lnTo>
                    <a:pt x="144780" y="67325999"/>
                  </a:lnTo>
                  <a:lnTo>
                    <a:pt x="0" y="67325999"/>
                  </a:lnTo>
                  <a:lnTo>
                    <a:pt x="0" y="144780"/>
                  </a:lnTo>
                  <a:close/>
                  <a:moveTo>
                    <a:pt x="0" y="67325999"/>
                  </a:moveTo>
                  <a:lnTo>
                    <a:pt x="144780" y="67325999"/>
                  </a:lnTo>
                  <a:lnTo>
                    <a:pt x="144780" y="67470778"/>
                  </a:lnTo>
                  <a:lnTo>
                    <a:pt x="0" y="67470778"/>
                  </a:lnTo>
                  <a:lnTo>
                    <a:pt x="0" y="67325999"/>
                  </a:lnTo>
                  <a:close/>
                  <a:moveTo>
                    <a:pt x="126257869" y="144780"/>
                  </a:moveTo>
                  <a:lnTo>
                    <a:pt x="126402654" y="144780"/>
                  </a:lnTo>
                  <a:lnTo>
                    <a:pt x="126402654" y="67325999"/>
                  </a:lnTo>
                  <a:lnTo>
                    <a:pt x="126257869" y="67325999"/>
                  </a:lnTo>
                  <a:lnTo>
                    <a:pt x="126257869" y="144780"/>
                  </a:lnTo>
                  <a:close/>
                  <a:moveTo>
                    <a:pt x="144780" y="67325999"/>
                  </a:moveTo>
                  <a:lnTo>
                    <a:pt x="126257869" y="67325999"/>
                  </a:lnTo>
                  <a:lnTo>
                    <a:pt x="126257869" y="67470778"/>
                  </a:lnTo>
                  <a:lnTo>
                    <a:pt x="144780" y="67470778"/>
                  </a:lnTo>
                  <a:lnTo>
                    <a:pt x="144780" y="67325999"/>
                  </a:lnTo>
                  <a:close/>
                  <a:moveTo>
                    <a:pt x="126257869" y="0"/>
                  </a:moveTo>
                  <a:lnTo>
                    <a:pt x="126402654" y="0"/>
                  </a:lnTo>
                  <a:lnTo>
                    <a:pt x="126402654" y="144780"/>
                  </a:lnTo>
                  <a:lnTo>
                    <a:pt x="126257869" y="144780"/>
                  </a:lnTo>
                  <a:lnTo>
                    <a:pt x="126257869" y="0"/>
                  </a:lnTo>
                  <a:close/>
                  <a:moveTo>
                    <a:pt x="0" y="0"/>
                  </a:moveTo>
                  <a:lnTo>
                    <a:pt x="144780" y="0"/>
                  </a:lnTo>
                  <a:lnTo>
                    <a:pt x="144780" y="144780"/>
                  </a:lnTo>
                  <a:lnTo>
                    <a:pt x="0" y="144780"/>
                  </a:lnTo>
                  <a:lnTo>
                    <a:pt x="0" y="0"/>
                  </a:lnTo>
                  <a:close/>
                  <a:moveTo>
                    <a:pt x="144780" y="0"/>
                  </a:moveTo>
                  <a:lnTo>
                    <a:pt x="126257869" y="0"/>
                  </a:lnTo>
                  <a:lnTo>
                    <a:pt x="126257869" y="144780"/>
                  </a:lnTo>
                  <a:lnTo>
                    <a:pt x="144780" y="144780"/>
                  </a:lnTo>
                  <a:lnTo>
                    <a:pt x="144780" y="0"/>
                  </a:lnTo>
                  <a:close/>
                </a:path>
              </a:pathLst>
            </a:custGeom>
            <a:solidFill>
              <a:srgbClr val="000000"/>
            </a:solidFill>
          </p:spPr>
        </p:sp>
      </p:grpSp>
      <p:grpSp>
        <p:nvGrpSpPr>
          <p:cNvPr id="5" name="Group 5"/>
          <p:cNvGrpSpPr/>
          <p:nvPr/>
        </p:nvGrpSpPr>
        <p:grpSpPr>
          <a:xfrm>
            <a:off x="2897444" y="6489996"/>
            <a:ext cx="12232247" cy="2768304"/>
            <a:chOff x="0" y="0"/>
            <a:chExt cx="16309663" cy="3691072"/>
          </a:xfrm>
        </p:grpSpPr>
        <p:grpSp>
          <p:nvGrpSpPr>
            <p:cNvPr id="6" name="Group 6"/>
            <p:cNvGrpSpPr/>
            <p:nvPr/>
          </p:nvGrpSpPr>
          <p:grpSpPr>
            <a:xfrm>
              <a:off x="2736213" y="2582694"/>
              <a:ext cx="10584354" cy="1108378"/>
              <a:chOff x="0" y="0"/>
              <a:chExt cx="18519067" cy="1939290"/>
            </a:xfrm>
          </p:grpSpPr>
          <p:sp>
            <p:nvSpPr>
              <p:cNvPr id="7" name="Freeform 7"/>
              <p:cNvSpPr/>
              <p:nvPr/>
            </p:nvSpPr>
            <p:spPr>
              <a:xfrm>
                <a:off x="12700" y="12700"/>
                <a:ext cx="18493667" cy="1913890"/>
              </a:xfrm>
              <a:custGeom>
                <a:avLst/>
                <a:gdLst/>
                <a:ahLst/>
                <a:cxnLst/>
                <a:rect l="l" t="t" r="r" b="b"/>
                <a:pathLst>
                  <a:path w="18493667" h="1913890">
                    <a:moveTo>
                      <a:pt x="17536722" y="1913890"/>
                    </a:moveTo>
                    <a:lnTo>
                      <a:pt x="956945" y="1913890"/>
                    </a:lnTo>
                    <a:cubicBezTo>
                      <a:pt x="428371" y="1913890"/>
                      <a:pt x="0" y="1485392"/>
                      <a:pt x="0" y="956945"/>
                    </a:cubicBezTo>
                    <a:cubicBezTo>
                      <a:pt x="0" y="428371"/>
                      <a:pt x="428371" y="0"/>
                      <a:pt x="956945" y="0"/>
                    </a:cubicBezTo>
                    <a:lnTo>
                      <a:pt x="17536722" y="0"/>
                    </a:lnTo>
                    <a:cubicBezTo>
                      <a:pt x="18065169" y="0"/>
                      <a:pt x="18493667" y="428371"/>
                      <a:pt x="18493667" y="956945"/>
                    </a:cubicBezTo>
                    <a:cubicBezTo>
                      <a:pt x="18493667" y="1485392"/>
                      <a:pt x="18065169" y="1913890"/>
                      <a:pt x="17536722" y="1913890"/>
                    </a:cubicBezTo>
                    <a:close/>
                  </a:path>
                </a:pathLst>
              </a:custGeom>
              <a:solidFill>
                <a:srgbClr val="B9BBDD"/>
              </a:solidFill>
            </p:spPr>
          </p:sp>
          <p:sp>
            <p:nvSpPr>
              <p:cNvPr id="8" name="Freeform 8"/>
              <p:cNvSpPr/>
              <p:nvPr/>
            </p:nvSpPr>
            <p:spPr>
              <a:xfrm>
                <a:off x="0" y="0"/>
                <a:ext cx="18519067" cy="1939290"/>
              </a:xfrm>
              <a:custGeom>
                <a:avLst/>
                <a:gdLst/>
                <a:ahLst/>
                <a:cxnLst/>
                <a:rect l="l" t="t" r="r" b="b"/>
                <a:pathLst>
                  <a:path w="18519067" h="1939290">
                    <a:moveTo>
                      <a:pt x="17549422" y="0"/>
                    </a:moveTo>
                    <a:lnTo>
                      <a:pt x="969645" y="0"/>
                    </a:lnTo>
                    <a:cubicBezTo>
                      <a:pt x="434975" y="0"/>
                      <a:pt x="0" y="434975"/>
                      <a:pt x="0" y="969645"/>
                    </a:cubicBezTo>
                    <a:cubicBezTo>
                      <a:pt x="0" y="1504315"/>
                      <a:pt x="434975" y="1939290"/>
                      <a:pt x="969645" y="1939290"/>
                    </a:cubicBezTo>
                    <a:lnTo>
                      <a:pt x="17549422" y="1939290"/>
                    </a:lnTo>
                    <a:cubicBezTo>
                      <a:pt x="18084092" y="1939290"/>
                      <a:pt x="18519067" y="1504315"/>
                      <a:pt x="18519067" y="969645"/>
                    </a:cubicBezTo>
                    <a:cubicBezTo>
                      <a:pt x="18519067" y="434975"/>
                      <a:pt x="18084092" y="0"/>
                      <a:pt x="17549422" y="0"/>
                    </a:cubicBezTo>
                    <a:close/>
                    <a:moveTo>
                      <a:pt x="17549422" y="1913890"/>
                    </a:moveTo>
                    <a:lnTo>
                      <a:pt x="969645" y="1913890"/>
                    </a:lnTo>
                    <a:cubicBezTo>
                      <a:pt x="448945" y="1913890"/>
                      <a:pt x="25400" y="1490345"/>
                      <a:pt x="25400" y="969645"/>
                    </a:cubicBezTo>
                    <a:cubicBezTo>
                      <a:pt x="25400" y="448945"/>
                      <a:pt x="448945" y="25400"/>
                      <a:pt x="969645" y="25400"/>
                    </a:cubicBezTo>
                    <a:lnTo>
                      <a:pt x="17549422" y="25400"/>
                    </a:lnTo>
                    <a:cubicBezTo>
                      <a:pt x="18070122" y="25400"/>
                      <a:pt x="18493667" y="448945"/>
                      <a:pt x="18493667" y="969645"/>
                    </a:cubicBezTo>
                    <a:cubicBezTo>
                      <a:pt x="18493667" y="1490345"/>
                      <a:pt x="18070122" y="1913890"/>
                      <a:pt x="17549422" y="1913890"/>
                    </a:cubicBezTo>
                    <a:close/>
                  </a:path>
                </a:pathLst>
              </a:custGeom>
              <a:solidFill>
                <a:srgbClr val="000000"/>
              </a:solidFill>
            </p:spPr>
          </p:sp>
        </p:grpSp>
        <p:sp>
          <p:nvSpPr>
            <p:cNvPr id="9" name="TextBox 9"/>
            <p:cNvSpPr txBox="1"/>
            <p:nvPr/>
          </p:nvSpPr>
          <p:spPr>
            <a:xfrm>
              <a:off x="0" y="-180975"/>
              <a:ext cx="16309663" cy="2066775"/>
            </a:xfrm>
            <a:prstGeom prst="rect">
              <a:avLst/>
            </a:prstGeom>
          </p:spPr>
          <p:txBody>
            <a:bodyPr lIns="0" tIns="0" rIns="0" bIns="0" rtlCol="0" anchor="t">
              <a:spAutoFit/>
            </a:bodyPr>
            <a:lstStyle/>
            <a:p>
              <a:pPr algn="ctr">
                <a:lnSpc>
                  <a:spcPts val="10208"/>
                </a:lnSpc>
              </a:pPr>
              <a:endParaRPr/>
            </a:p>
          </p:txBody>
        </p:sp>
        <p:sp>
          <p:nvSpPr>
            <p:cNvPr id="10" name="TextBox 10"/>
            <p:cNvSpPr txBox="1"/>
            <p:nvPr/>
          </p:nvSpPr>
          <p:spPr>
            <a:xfrm>
              <a:off x="3630597" y="2674997"/>
              <a:ext cx="8795586" cy="771313"/>
            </a:xfrm>
            <a:prstGeom prst="rect">
              <a:avLst/>
            </a:prstGeom>
          </p:spPr>
          <p:txBody>
            <a:bodyPr lIns="0" tIns="0" rIns="0" bIns="0" rtlCol="0" anchor="t">
              <a:spAutoFit/>
            </a:bodyPr>
            <a:lstStyle/>
            <a:p>
              <a:pPr algn="ctr">
                <a:lnSpc>
                  <a:spcPts val="4340"/>
                </a:lnSpc>
                <a:spcBef>
                  <a:spcPct val="0"/>
                </a:spcBef>
              </a:pPr>
              <a:r>
                <a:rPr lang="en-US" sz="3100">
                  <a:solidFill>
                    <a:srgbClr val="000000"/>
                  </a:solidFill>
                  <a:latin typeface="Agrandir"/>
                </a:rPr>
                <a:t>Môn: Phân tích dữ liệu bằng Python</a:t>
              </a:r>
            </a:p>
          </p:txBody>
        </p:sp>
      </p:grpSp>
      <p:sp>
        <p:nvSpPr>
          <p:cNvPr id="11" name="Freeform 11"/>
          <p:cNvSpPr/>
          <p:nvPr/>
        </p:nvSpPr>
        <p:spPr>
          <a:xfrm>
            <a:off x="1141429" y="957402"/>
            <a:ext cx="620290" cy="713722"/>
          </a:xfrm>
          <a:custGeom>
            <a:avLst/>
            <a:gdLst/>
            <a:ahLst/>
            <a:cxnLst/>
            <a:rect l="l" t="t" r="r" b="b"/>
            <a:pathLst>
              <a:path w="620290" h="713722">
                <a:moveTo>
                  <a:pt x="0" y="0"/>
                </a:moveTo>
                <a:lnTo>
                  <a:pt x="620289" y="0"/>
                </a:lnTo>
                <a:lnTo>
                  <a:pt x="620289" y="713723"/>
                </a:lnTo>
                <a:lnTo>
                  <a:pt x="0" y="713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918894" y="962025"/>
            <a:ext cx="3320584" cy="638810"/>
          </a:xfrm>
          <a:prstGeom prst="rect">
            <a:avLst/>
          </a:prstGeom>
        </p:spPr>
        <p:txBody>
          <a:bodyPr lIns="0" tIns="0" rIns="0" bIns="0" rtlCol="0" anchor="t">
            <a:spAutoFit/>
          </a:bodyPr>
          <a:lstStyle/>
          <a:p>
            <a:pPr>
              <a:lnSpc>
                <a:spcPts val="4179"/>
              </a:lnSpc>
            </a:pPr>
            <a:r>
              <a:rPr lang="en-US" sz="3799">
                <a:solidFill>
                  <a:srgbClr val="000000"/>
                </a:solidFill>
                <a:latin typeface="Agrandir Bold"/>
              </a:rPr>
              <a:t>NHÓM 6</a:t>
            </a:r>
          </a:p>
        </p:txBody>
      </p:sp>
      <p:sp>
        <p:nvSpPr>
          <p:cNvPr id="13" name="AutoShape 13"/>
          <p:cNvSpPr/>
          <p:nvPr/>
        </p:nvSpPr>
        <p:spPr>
          <a:xfrm>
            <a:off x="680494" y="2044552"/>
            <a:ext cx="16927040" cy="23812"/>
          </a:xfrm>
          <a:prstGeom prst="line">
            <a:avLst/>
          </a:prstGeom>
          <a:ln w="19050" cap="flat">
            <a:solidFill>
              <a:srgbClr val="000000"/>
            </a:solidFill>
            <a:prstDash val="solid"/>
            <a:headEnd type="none" w="sm" len="sm"/>
            <a:tailEnd type="none" w="sm" len="sm"/>
          </a:ln>
        </p:spPr>
      </p:sp>
      <p:sp>
        <p:nvSpPr>
          <p:cNvPr id="14" name="TextBox 14"/>
          <p:cNvSpPr txBox="1"/>
          <p:nvPr/>
        </p:nvSpPr>
        <p:spPr>
          <a:xfrm>
            <a:off x="-488344" y="2316014"/>
            <a:ext cx="19003823" cy="4704820"/>
          </a:xfrm>
          <a:prstGeom prst="rect">
            <a:avLst/>
          </a:prstGeom>
        </p:spPr>
        <p:txBody>
          <a:bodyPr lIns="0" tIns="0" rIns="0" bIns="0" rtlCol="0" anchor="t">
            <a:spAutoFit/>
          </a:bodyPr>
          <a:lstStyle/>
          <a:p>
            <a:pPr algn="ctr">
              <a:lnSpc>
                <a:spcPts val="11504"/>
              </a:lnSpc>
            </a:pPr>
            <a:r>
              <a:rPr lang="en-US" sz="10458">
                <a:solidFill>
                  <a:srgbClr val="000000"/>
                </a:solidFill>
                <a:latin typeface="Agrandir Bold"/>
              </a:rPr>
              <a:t>DATA </a:t>
            </a:r>
          </a:p>
          <a:p>
            <a:pPr algn="ctr">
              <a:lnSpc>
                <a:spcPts val="11504"/>
              </a:lnSpc>
            </a:pPr>
            <a:r>
              <a:rPr lang="en-US" sz="10458">
                <a:solidFill>
                  <a:srgbClr val="000000"/>
                </a:solidFill>
                <a:latin typeface="Agrandir Bold"/>
              </a:rPr>
              <a:t>PREPROCESSING</a:t>
            </a:r>
          </a:p>
          <a:p>
            <a:pPr algn="ctr">
              <a:lnSpc>
                <a:spcPts val="11504"/>
              </a:lnSpc>
            </a:pPr>
            <a:endParaRPr lang="en-US" sz="10458">
              <a:solidFill>
                <a:srgbClr val="000000"/>
              </a:solidFill>
              <a:latin typeface="Agrandir Bold"/>
            </a:endParaRPr>
          </a:p>
        </p:txBody>
      </p:sp>
      <p:sp>
        <p:nvSpPr>
          <p:cNvPr id="15" name="TextBox 15"/>
          <p:cNvSpPr txBox="1"/>
          <p:nvPr/>
        </p:nvSpPr>
        <p:spPr>
          <a:xfrm>
            <a:off x="6684711" y="5565684"/>
            <a:ext cx="7675907" cy="528320"/>
          </a:xfrm>
          <a:prstGeom prst="rect">
            <a:avLst/>
          </a:prstGeom>
        </p:spPr>
        <p:txBody>
          <a:bodyPr lIns="0" tIns="0" rIns="0" bIns="0" rtlCol="0" anchor="t">
            <a:spAutoFit/>
          </a:bodyPr>
          <a:lstStyle/>
          <a:p>
            <a:pPr algn="just">
              <a:lnSpc>
                <a:spcPts val="4480"/>
              </a:lnSpc>
            </a:pPr>
            <a:r>
              <a:rPr lang="en-US" sz="3200">
                <a:solidFill>
                  <a:srgbClr val="000000"/>
                </a:solidFill>
                <a:latin typeface="Quicksand Bold"/>
              </a:rPr>
              <a:t>GVHD: TS. Lê Diên Tuấn</a:t>
            </a:r>
          </a:p>
        </p:txBody>
      </p:sp>
      <p:sp>
        <p:nvSpPr>
          <p:cNvPr id="16" name="TextBox 16"/>
          <p:cNvSpPr txBox="1"/>
          <p:nvPr/>
        </p:nvSpPr>
        <p:spPr>
          <a:xfrm>
            <a:off x="13032282" y="5920105"/>
            <a:ext cx="7675907" cy="3338195"/>
          </a:xfrm>
          <a:prstGeom prst="rect">
            <a:avLst/>
          </a:prstGeom>
        </p:spPr>
        <p:txBody>
          <a:bodyPr lIns="0" tIns="0" rIns="0" bIns="0" rtlCol="0" anchor="t">
            <a:spAutoFit/>
          </a:bodyPr>
          <a:lstStyle/>
          <a:p>
            <a:pPr algn="just">
              <a:lnSpc>
                <a:spcPts val="4480"/>
              </a:lnSpc>
            </a:pPr>
            <a:r>
              <a:rPr lang="en-US" sz="3200">
                <a:solidFill>
                  <a:srgbClr val="000000"/>
                </a:solidFill>
                <a:latin typeface="Quicksand"/>
              </a:rPr>
              <a:t>Thành viên:</a:t>
            </a:r>
          </a:p>
          <a:p>
            <a:pPr algn="just">
              <a:lnSpc>
                <a:spcPts val="4480"/>
              </a:lnSpc>
            </a:pPr>
            <a:r>
              <a:rPr lang="en-US" sz="3200">
                <a:solidFill>
                  <a:srgbClr val="000000"/>
                </a:solidFill>
                <a:latin typeface="Quicksand"/>
              </a:rPr>
              <a:t>Nguyễn Thị Yến Hương</a:t>
            </a:r>
          </a:p>
          <a:p>
            <a:pPr algn="just">
              <a:lnSpc>
                <a:spcPts val="4480"/>
              </a:lnSpc>
            </a:pPr>
            <a:r>
              <a:rPr lang="en-US" sz="3200">
                <a:solidFill>
                  <a:srgbClr val="000000"/>
                </a:solidFill>
                <a:latin typeface="Quicksand"/>
              </a:rPr>
              <a:t>Đặng Phương Thảo</a:t>
            </a:r>
          </a:p>
          <a:p>
            <a:pPr algn="just">
              <a:lnSpc>
                <a:spcPts val="4480"/>
              </a:lnSpc>
            </a:pPr>
            <a:r>
              <a:rPr lang="en-US" sz="3200">
                <a:solidFill>
                  <a:srgbClr val="000000"/>
                </a:solidFill>
                <a:latin typeface="Quicksand"/>
              </a:rPr>
              <a:t>Nguyễn Thị Thu Hà</a:t>
            </a:r>
          </a:p>
          <a:p>
            <a:pPr algn="just">
              <a:lnSpc>
                <a:spcPts val="4480"/>
              </a:lnSpc>
            </a:pPr>
            <a:r>
              <a:rPr lang="en-US" sz="3200">
                <a:solidFill>
                  <a:srgbClr val="000000"/>
                </a:solidFill>
                <a:latin typeface="Quicksand"/>
              </a:rPr>
              <a:t>Hoàng Thị Thanh Nhàn</a:t>
            </a:r>
          </a:p>
          <a:p>
            <a:pPr algn="just">
              <a:lnSpc>
                <a:spcPts val="4480"/>
              </a:lnSpc>
            </a:pPr>
            <a:r>
              <a:rPr lang="en-US" sz="3200">
                <a:solidFill>
                  <a:srgbClr val="000000"/>
                </a:solidFill>
                <a:latin typeface="Quicksand"/>
              </a:rPr>
              <a:t>Trần Ngọc Huy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9BBDD"/>
        </a:solidFill>
        <a:effectLst/>
      </p:bgPr>
    </p:bg>
    <p:spTree>
      <p:nvGrpSpPr>
        <p:cNvPr id="1" name=""/>
        <p:cNvGrpSpPr/>
        <p:nvPr/>
      </p:nvGrpSpPr>
      <p:grpSpPr>
        <a:xfrm>
          <a:off x="0" y="0"/>
          <a:ext cx="0" cy="0"/>
          <a:chOff x="0" y="0"/>
          <a:chExt cx="0" cy="0"/>
        </a:xfrm>
      </p:grpSpPr>
      <p:grpSp>
        <p:nvGrpSpPr>
          <p:cNvPr id="2" name="Group 2"/>
          <p:cNvGrpSpPr/>
          <p:nvPr/>
        </p:nvGrpSpPr>
        <p:grpSpPr>
          <a:xfrm>
            <a:off x="382827" y="416032"/>
            <a:ext cx="17603159" cy="9566555"/>
            <a:chOff x="0" y="0"/>
            <a:chExt cx="131451570" cy="71438241"/>
          </a:xfrm>
        </p:grpSpPr>
        <p:sp>
          <p:nvSpPr>
            <p:cNvPr id="3" name="Freeform 3"/>
            <p:cNvSpPr/>
            <p:nvPr/>
          </p:nvSpPr>
          <p:spPr>
            <a:xfrm>
              <a:off x="72390" y="72390"/>
              <a:ext cx="131306791" cy="71293462"/>
            </a:xfrm>
            <a:custGeom>
              <a:avLst/>
              <a:gdLst/>
              <a:ahLst/>
              <a:cxnLst/>
              <a:rect l="l" t="t" r="r" b="b"/>
              <a:pathLst>
                <a:path w="131306791" h="71293462">
                  <a:moveTo>
                    <a:pt x="0" y="0"/>
                  </a:moveTo>
                  <a:lnTo>
                    <a:pt x="131306791" y="0"/>
                  </a:lnTo>
                  <a:lnTo>
                    <a:pt x="131306791" y="71293462"/>
                  </a:lnTo>
                  <a:lnTo>
                    <a:pt x="0" y="71293462"/>
                  </a:lnTo>
                  <a:lnTo>
                    <a:pt x="0" y="0"/>
                  </a:lnTo>
                  <a:close/>
                </a:path>
              </a:pathLst>
            </a:custGeom>
            <a:solidFill>
              <a:srgbClr val="FFF5ED"/>
            </a:solidFill>
          </p:spPr>
        </p:sp>
        <p:sp>
          <p:nvSpPr>
            <p:cNvPr id="4" name="Freeform 4"/>
            <p:cNvSpPr/>
            <p:nvPr/>
          </p:nvSpPr>
          <p:spPr>
            <a:xfrm>
              <a:off x="0" y="0"/>
              <a:ext cx="131451573" cy="71438244"/>
            </a:xfrm>
            <a:custGeom>
              <a:avLst/>
              <a:gdLst/>
              <a:ahLst/>
              <a:cxnLst/>
              <a:rect l="l" t="t" r="r" b="b"/>
              <a:pathLst>
                <a:path w="131451573" h="71438244">
                  <a:moveTo>
                    <a:pt x="131306788" y="71293459"/>
                  </a:moveTo>
                  <a:lnTo>
                    <a:pt x="131451573" y="71293459"/>
                  </a:lnTo>
                  <a:lnTo>
                    <a:pt x="131451573" y="71438244"/>
                  </a:lnTo>
                  <a:lnTo>
                    <a:pt x="131306788" y="71438244"/>
                  </a:lnTo>
                  <a:lnTo>
                    <a:pt x="131306788" y="71293459"/>
                  </a:lnTo>
                  <a:close/>
                  <a:moveTo>
                    <a:pt x="0" y="144780"/>
                  </a:moveTo>
                  <a:lnTo>
                    <a:pt x="144780" y="144780"/>
                  </a:lnTo>
                  <a:lnTo>
                    <a:pt x="144780" y="71293459"/>
                  </a:lnTo>
                  <a:lnTo>
                    <a:pt x="0" y="71293459"/>
                  </a:lnTo>
                  <a:lnTo>
                    <a:pt x="0" y="144780"/>
                  </a:lnTo>
                  <a:close/>
                  <a:moveTo>
                    <a:pt x="0" y="71293459"/>
                  </a:moveTo>
                  <a:lnTo>
                    <a:pt x="144780" y="71293459"/>
                  </a:lnTo>
                  <a:lnTo>
                    <a:pt x="144780" y="71438244"/>
                  </a:lnTo>
                  <a:lnTo>
                    <a:pt x="0" y="71438244"/>
                  </a:lnTo>
                  <a:lnTo>
                    <a:pt x="0" y="71293459"/>
                  </a:lnTo>
                  <a:close/>
                  <a:moveTo>
                    <a:pt x="131306788" y="144780"/>
                  </a:moveTo>
                  <a:lnTo>
                    <a:pt x="131451573" y="144780"/>
                  </a:lnTo>
                  <a:lnTo>
                    <a:pt x="131451573" y="71293459"/>
                  </a:lnTo>
                  <a:lnTo>
                    <a:pt x="131306788" y="71293459"/>
                  </a:lnTo>
                  <a:lnTo>
                    <a:pt x="131306788" y="144780"/>
                  </a:lnTo>
                  <a:close/>
                  <a:moveTo>
                    <a:pt x="144780" y="71293459"/>
                  </a:moveTo>
                  <a:lnTo>
                    <a:pt x="131306788" y="71293459"/>
                  </a:lnTo>
                  <a:lnTo>
                    <a:pt x="131306788" y="71438244"/>
                  </a:lnTo>
                  <a:lnTo>
                    <a:pt x="144780" y="71438244"/>
                  </a:lnTo>
                  <a:lnTo>
                    <a:pt x="144780" y="71293459"/>
                  </a:lnTo>
                  <a:close/>
                  <a:moveTo>
                    <a:pt x="131306788" y="0"/>
                  </a:moveTo>
                  <a:lnTo>
                    <a:pt x="131451573" y="0"/>
                  </a:lnTo>
                  <a:lnTo>
                    <a:pt x="131451573" y="144780"/>
                  </a:lnTo>
                  <a:lnTo>
                    <a:pt x="131306788" y="144780"/>
                  </a:lnTo>
                  <a:lnTo>
                    <a:pt x="131306788" y="0"/>
                  </a:lnTo>
                  <a:close/>
                  <a:moveTo>
                    <a:pt x="0" y="0"/>
                  </a:moveTo>
                  <a:lnTo>
                    <a:pt x="144780" y="0"/>
                  </a:lnTo>
                  <a:lnTo>
                    <a:pt x="144780" y="144780"/>
                  </a:lnTo>
                  <a:lnTo>
                    <a:pt x="0" y="144780"/>
                  </a:lnTo>
                  <a:lnTo>
                    <a:pt x="0" y="0"/>
                  </a:lnTo>
                  <a:close/>
                  <a:moveTo>
                    <a:pt x="144780" y="0"/>
                  </a:moveTo>
                  <a:lnTo>
                    <a:pt x="131306788" y="0"/>
                  </a:lnTo>
                  <a:lnTo>
                    <a:pt x="131306788" y="144780"/>
                  </a:lnTo>
                  <a:lnTo>
                    <a:pt x="144780" y="144780"/>
                  </a:lnTo>
                  <a:lnTo>
                    <a:pt x="144780" y="0"/>
                  </a:lnTo>
                  <a:close/>
                </a:path>
              </a:pathLst>
            </a:custGeom>
            <a:solidFill>
              <a:srgbClr val="000000"/>
            </a:solidFill>
          </p:spPr>
        </p:sp>
      </p:grpSp>
      <p:sp>
        <p:nvSpPr>
          <p:cNvPr id="5" name="TextBox 5"/>
          <p:cNvSpPr txBox="1"/>
          <p:nvPr/>
        </p:nvSpPr>
        <p:spPr>
          <a:xfrm>
            <a:off x="1028700" y="619125"/>
            <a:ext cx="10999498" cy="819150"/>
          </a:xfrm>
          <a:prstGeom prst="rect">
            <a:avLst/>
          </a:prstGeom>
        </p:spPr>
        <p:txBody>
          <a:bodyPr lIns="0" tIns="0" rIns="0" bIns="0" rtlCol="0" anchor="t">
            <a:spAutoFit/>
          </a:bodyPr>
          <a:lstStyle/>
          <a:p>
            <a:pPr marL="0" lvl="0" indent="0" algn="l">
              <a:lnSpc>
                <a:spcPts val="6480"/>
              </a:lnSpc>
              <a:spcBef>
                <a:spcPct val="0"/>
              </a:spcBef>
            </a:pPr>
            <a:r>
              <a:rPr lang="en-US" sz="5400">
                <a:solidFill>
                  <a:srgbClr val="000000"/>
                </a:solidFill>
                <a:latin typeface="Quicksand Bold"/>
              </a:rPr>
              <a:t>Giới thiệu datashet</a:t>
            </a:r>
          </a:p>
        </p:txBody>
      </p:sp>
      <p:sp>
        <p:nvSpPr>
          <p:cNvPr id="6" name="TextBox 6"/>
          <p:cNvSpPr txBox="1"/>
          <p:nvPr/>
        </p:nvSpPr>
        <p:spPr>
          <a:xfrm>
            <a:off x="1028700" y="1481174"/>
            <a:ext cx="9046494" cy="514935"/>
          </a:xfrm>
          <a:prstGeom prst="rect">
            <a:avLst/>
          </a:prstGeom>
        </p:spPr>
        <p:txBody>
          <a:bodyPr lIns="0" tIns="0" rIns="0" bIns="0" rtlCol="0" anchor="t">
            <a:spAutoFit/>
          </a:bodyPr>
          <a:lstStyle/>
          <a:p>
            <a:pPr marL="0" lvl="0" indent="0" algn="l">
              <a:lnSpc>
                <a:spcPts val="3640"/>
              </a:lnSpc>
            </a:pPr>
            <a:endParaRPr/>
          </a:p>
        </p:txBody>
      </p:sp>
      <p:sp>
        <p:nvSpPr>
          <p:cNvPr id="7" name="TextBox 7"/>
          <p:cNvSpPr txBox="1"/>
          <p:nvPr/>
        </p:nvSpPr>
        <p:spPr>
          <a:xfrm>
            <a:off x="1028700" y="1600529"/>
            <a:ext cx="16508455" cy="2881760"/>
          </a:xfrm>
          <a:prstGeom prst="rect">
            <a:avLst/>
          </a:prstGeom>
        </p:spPr>
        <p:txBody>
          <a:bodyPr lIns="0" tIns="0" rIns="0" bIns="0" rtlCol="0" anchor="t">
            <a:spAutoFit/>
          </a:bodyPr>
          <a:lstStyle/>
          <a:p>
            <a:pPr algn="just">
              <a:lnSpc>
                <a:spcPts val="5823"/>
              </a:lnSpc>
            </a:pPr>
            <a:r>
              <a:rPr lang="en-US" sz="3199">
                <a:solidFill>
                  <a:srgbClr val="000000"/>
                </a:solidFill>
                <a:latin typeface="Quicksand"/>
              </a:rPr>
              <a:t>Bộ dữ liệu "Life Expectancy Data.csv" được tạo ra với mục đích chính là cung cấp thông tin chi tiết về các yếu tố ảnh hưởng đến tuổi thọ trung bình của các quốc gia qua từng năm khác nhau. Bao gồm các thông tin sau:</a:t>
            </a:r>
          </a:p>
          <a:p>
            <a:pPr algn="just">
              <a:lnSpc>
                <a:spcPts val="5823"/>
              </a:lnSpc>
            </a:pPr>
            <a:endParaRPr lang="en-US" sz="3199">
              <a:solidFill>
                <a:srgbClr val="000000"/>
              </a:solidFill>
              <a:latin typeface="Quicksand"/>
            </a:endParaRPr>
          </a:p>
        </p:txBody>
      </p:sp>
      <p:sp>
        <p:nvSpPr>
          <p:cNvPr id="8" name="TextBox 8"/>
          <p:cNvSpPr txBox="1"/>
          <p:nvPr/>
        </p:nvSpPr>
        <p:spPr>
          <a:xfrm>
            <a:off x="693840" y="4121211"/>
            <a:ext cx="4158197" cy="5468368"/>
          </a:xfrm>
          <a:prstGeom prst="rect">
            <a:avLst/>
          </a:prstGeom>
        </p:spPr>
        <p:txBody>
          <a:bodyPr lIns="0" tIns="0" rIns="0" bIns="0" rtlCol="0" anchor="t">
            <a:spAutoFit/>
          </a:bodyPr>
          <a:lstStyle/>
          <a:p>
            <a:pPr marL="690872" lvl="1" indent="-345436" algn="just">
              <a:lnSpc>
                <a:spcPts val="5439"/>
              </a:lnSpc>
              <a:buFont typeface="Arial"/>
              <a:buChar char="•"/>
            </a:pPr>
            <a:r>
              <a:rPr lang="en-US" sz="3199">
                <a:solidFill>
                  <a:srgbClr val="000000"/>
                </a:solidFill>
                <a:latin typeface="Quicksand"/>
              </a:rPr>
              <a:t>Country</a:t>
            </a:r>
          </a:p>
          <a:p>
            <a:pPr marL="690872" lvl="1" indent="-345436" algn="just">
              <a:lnSpc>
                <a:spcPts val="5439"/>
              </a:lnSpc>
              <a:buFont typeface="Arial"/>
              <a:buChar char="•"/>
            </a:pPr>
            <a:r>
              <a:rPr lang="en-US" sz="3199">
                <a:solidFill>
                  <a:srgbClr val="000000"/>
                </a:solidFill>
                <a:latin typeface="Quicksand"/>
              </a:rPr>
              <a:t>Year</a:t>
            </a:r>
          </a:p>
          <a:p>
            <a:pPr marL="690872" lvl="1" indent="-345436" algn="just">
              <a:lnSpc>
                <a:spcPts val="5439"/>
              </a:lnSpc>
              <a:buFont typeface="Arial"/>
              <a:buChar char="•"/>
            </a:pPr>
            <a:r>
              <a:rPr lang="en-US" sz="3199">
                <a:solidFill>
                  <a:srgbClr val="000000"/>
                </a:solidFill>
                <a:latin typeface="Quicksand"/>
              </a:rPr>
              <a:t>Status</a:t>
            </a:r>
          </a:p>
          <a:p>
            <a:pPr marL="690872" lvl="1" indent="-345436" algn="just">
              <a:lnSpc>
                <a:spcPts val="5439"/>
              </a:lnSpc>
              <a:buFont typeface="Arial"/>
              <a:buChar char="•"/>
            </a:pPr>
            <a:r>
              <a:rPr lang="en-US" sz="3199">
                <a:solidFill>
                  <a:srgbClr val="000000"/>
                </a:solidFill>
                <a:latin typeface="Quicksand"/>
              </a:rPr>
              <a:t>Life expectancy</a:t>
            </a:r>
          </a:p>
          <a:p>
            <a:pPr marL="690872" lvl="1" indent="-345436" algn="just">
              <a:lnSpc>
                <a:spcPts val="5439"/>
              </a:lnSpc>
              <a:buFont typeface="Arial"/>
              <a:buChar char="•"/>
            </a:pPr>
            <a:r>
              <a:rPr lang="en-US" sz="3199">
                <a:solidFill>
                  <a:srgbClr val="000000"/>
                </a:solidFill>
                <a:latin typeface="Quicksand"/>
              </a:rPr>
              <a:t>Adult Mortality</a:t>
            </a:r>
          </a:p>
          <a:p>
            <a:pPr marL="690872" lvl="1" indent="-345436" algn="just">
              <a:lnSpc>
                <a:spcPts val="5439"/>
              </a:lnSpc>
              <a:buFont typeface="Arial"/>
              <a:buChar char="•"/>
            </a:pPr>
            <a:r>
              <a:rPr lang="en-US" sz="3199">
                <a:solidFill>
                  <a:srgbClr val="000000"/>
                </a:solidFill>
                <a:latin typeface="Quicksand"/>
              </a:rPr>
              <a:t>Infant deaths</a:t>
            </a:r>
          </a:p>
          <a:p>
            <a:pPr marL="690872" lvl="1" indent="-345436" algn="just">
              <a:lnSpc>
                <a:spcPts val="5439"/>
              </a:lnSpc>
              <a:buFont typeface="Arial"/>
              <a:buChar char="•"/>
            </a:pPr>
            <a:r>
              <a:rPr lang="en-US" sz="3199">
                <a:solidFill>
                  <a:srgbClr val="000000"/>
                </a:solidFill>
                <a:latin typeface="Quicksand"/>
              </a:rPr>
              <a:t>Alcohol</a:t>
            </a:r>
          </a:p>
          <a:p>
            <a:pPr algn="just">
              <a:lnSpc>
                <a:spcPts val="5823"/>
              </a:lnSpc>
            </a:pPr>
            <a:endParaRPr lang="en-US" sz="3199">
              <a:solidFill>
                <a:srgbClr val="000000"/>
              </a:solidFill>
              <a:latin typeface="Quicksand"/>
            </a:endParaRPr>
          </a:p>
        </p:txBody>
      </p:sp>
      <p:sp>
        <p:nvSpPr>
          <p:cNvPr id="9" name="TextBox 9"/>
          <p:cNvSpPr txBox="1"/>
          <p:nvPr/>
        </p:nvSpPr>
        <p:spPr>
          <a:xfrm>
            <a:off x="4852037" y="4121211"/>
            <a:ext cx="5683670" cy="4759327"/>
          </a:xfrm>
          <a:prstGeom prst="rect">
            <a:avLst/>
          </a:prstGeom>
        </p:spPr>
        <p:txBody>
          <a:bodyPr lIns="0" tIns="0" rIns="0" bIns="0" rtlCol="0" anchor="t">
            <a:spAutoFit/>
          </a:bodyPr>
          <a:lstStyle/>
          <a:p>
            <a:pPr marL="690872" lvl="1" indent="-345436" algn="just">
              <a:lnSpc>
                <a:spcPts val="5439"/>
              </a:lnSpc>
              <a:buFont typeface="Arial"/>
              <a:buChar char="•"/>
            </a:pPr>
            <a:r>
              <a:rPr lang="en-US" sz="3199">
                <a:solidFill>
                  <a:srgbClr val="000000"/>
                </a:solidFill>
                <a:latin typeface="Quicksand"/>
              </a:rPr>
              <a:t>Percentage expenditure</a:t>
            </a:r>
          </a:p>
          <a:p>
            <a:pPr marL="690872" lvl="1" indent="-345436" algn="just">
              <a:lnSpc>
                <a:spcPts val="5439"/>
              </a:lnSpc>
              <a:buFont typeface="Arial"/>
              <a:buChar char="•"/>
            </a:pPr>
            <a:r>
              <a:rPr lang="en-US" sz="3199">
                <a:solidFill>
                  <a:srgbClr val="000000"/>
                </a:solidFill>
                <a:latin typeface="Quicksand"/>
              </a:rPr>
              <a:t>Hepatitis B</a:t>
            </a:r>
          </a:p>
          <a:p>
            <a:pPr marL="690872" lvl="1" indent="-345436" algn="just">
              <a:lnSpc>
                <a:spcPts val="5439"/>
              </a:lnSpc>
              <a:buFont typeface="Arial"/>
              <a:buChar char="•"/>
            </a:pPr>
            <a:r>
              <a:rPr lang="en-US" sz="3199">
                <a:solidFill>
                  <a:srgbClr val="000000"/>
                </a:solidFill>
                <a:latin typeface="Quicksand"/>
              </a:rPr>
              <a:t>Measles</a:t>
            </a:r>
          </a:p>
          <a:p>
            <a:pPr marL="690872" lvl="1" indent="-345436" algn="just">
              <a:lnSpc>
                <a:spcPts val="5439"/>
              </a:lnSpc>
              <a:buFont typeface="Arial"/>
              <a:buChar char="•"/>
            </a:pPr>
            <a:r>
              <a:rPr lang="en-US" sz="3199">
                <a:solidFill>
                  <a:srgbClr val="000000"/>
                </a:solidFill>
                <a:latin typeface="Quicksand"/>
              </a:rPr>
              <a:t>BMI</a:t>
            </a:r>
          </a:p>
          <a:p>
            <a:pPr marL="690872" lvl="1" indent="-345436" algn="just">
              <a:lnSpc>
                <a:spcPts val="5439"/>
              </a:lnSpc>
              <a:buFont typeface="Arial"/>
              <a:buChar char="•"/>
            </a:pPr>
            <a:r>
              <a:rPr lang="en-US" sz="3199">
                <a:solidFill>
                  <a:srgbClr val="000000"/>
                </a:solidFill>
                <a:latin typeface="Quicksand"/>
              </a:rPr>
              <a:t>Under-five deaths</a:t>
            </a:r>
          </a:p>
          <a:p>
            <a:pPr marL="690872" lvl="1" indent="-345436" algn="just">
              <a:lnSpc>
                <a:spcPts val="5439"/>
              </a:lnSpc>
              <a:buFont typeface="Arial"/>
              <a:buChar char="•"/>
            </a:pPr>
            <a:r>
              <a:rPr lang="en-US" sz="3199">
                <a:solidFill>
                  <a:srgbClr val="000000"/>
                </a:solidFill>
                <a:latin typeface="Quicksand"/>
              </a:rPr>
              <a:t>Polio</a:t>
            </a:r>
          </a:p>
          <a:p>
            <a:pPr marL="690872" lvl="1" indent="-345436" algn="just">
              <a:lnSpc>
                <a:spcPts val="5439"/>
              </a:lnSpc>
              <a:buFont typeface="Arial"/>
              <a:buChar char="•"/>
            </a:pPr>
            <a:r>
              <a:rPr lang="en-US" sz="3199">
                <a:solidFill>
                  <a:srgbClr val="000000"/>
                </a:solidFill>
                <a:latin typeface="Quicksand"/>
              </a:rPr>
              <a:t>Total expenditure</a:t>
            </a:r>
          </a:p>
        </p:txBody>
      </p:sp>
      <p:sp>
        <p:nvSpPr>
          <p:cNvPr id="10" name="TextBox 10"/>
          <p:cNvSpPr txBox="1"/>
          <p:nvPr/>
        </p:nvSpPr>
        <p:spPr>
          <a:xfrm>
            <a:off x="10553603" y="4121211"/>
            <a:ext cx="7432383" cy="5445127"/>
          </a:xfrm>
          <a:prstGeom prst="rect">
            <a:avLst/>
          </a:prstGeom>
        </p:spPr>
        <p:txBody>
          <a:bodyPr lIns="0" tIns="0" rIns="0" bIns="0" rtlCol="0" anchor="t">
            <a:spAutoFit/>
          </a:bodyPr>
          <a:lstStyle/>
          <a:p>
            <a:pPr marL="690872" lvl="1" indent="-345436" algn="just">
              <a:lnSpc>
                <a:spcPts val="5439"/>
              </a:lnSpc>
              <a:buFont typeface="Arial"/>
              <a:buChar char="•"/>
            </a:pPr>
            <a:r>
              <a:rPr lang="en-US" sz="3199">
                <a:solidFill>
                  <a:srgbClr val="000000"/>
                </a:solidFill>
                <a:latin typeface="Quicksand"/>
              </a:rPr>
              <a:t>Diphtheria</a:t>
            </a:r>
          </a:p>
          <a:p>
            <a:pPr marL="690872" lvl="1" indent="-345436" algn="just">
              <a:lnSpc>
                <a:spcPts val="5439"/>
              </a:lnSpc>
              <a:buFont typeface="Arial"/>
              <a:buChar char="•"/>
            </a:pPr>
            <a:r>
              <a:rPr lang="en-US" sz="3199">
                <a:solidFill>
                  <a:srgbClr val="000000"/>
                </a:solidFill>
                <a:latin typeface="Quicksand"/>
              </a:rPr>
              <a:t>HIV/AIDS</a:t>
            </a:r>
          </a:p>
          <a:p>
            <a:pPr marL="690872" lvl="1" indent="-345436" algn="just">
              <a:lnSpc>
                <a:spcPts val="5439"/>
              </a:lnSpc>
              <a:buFont typeface="Arial"/>
              <a:buChar char="•"/>
            </a:pPr>
            <a:r>
              <a:rPr lang="en-US" sz="3199">
                <a:solidFill>
                  <a:srgbClr val="000000"/>
                </a:solidFill>
                <a:latin typeface="Quicksand"/>
              </a:rPr>
              <a:t>GDP</a:t>
            </a:r>
          </a:p>
          <a:p>
            <a:pPr marL="690872" lvl="1" indent="-345436" algn="just">
              <a:lnSpc>
                <a:spcPts val="5439"/>
              </a:lnSpc>
              <a:buFont typeface="Arial"/>
              <a:buChar char="•"/>
            </a:pPr>
            <a:r>
              <a:rPr lang="en-US" sz="3199">
                <a:solidFill>
                  <a:srgbClr val="000000"/>
                </a:solidFill>
                <a:latin typeface="Quicksand"/>
              </a:rPr>
              <a:t>Population</a:t>
            </a:r>
          </a:p>
          <a:p>
            <a:pPr marL="690872" lvl="1" indent="-345436" algn="just">
              <a:lnSpc>
                <a:spcPts val="5439"/>
              </a:lnSpc>
              <a:buFont typeface="Arial"/>
              <a:buChar char="•"/>
            </a:pPr>
            <a:r>
              <a:rPr lang="en-US" sz="3199">
                <a:solidFill>
                  <a:srgbClr val="000000"/>
                </a:solidFill>
                <a:latin typeface="Quicksand"/>
              </a:rPr>
              <a:t>Thinness 1-19 years</a:t>
            </a:r>
          </a:p>
          <a:p>
            <a:pPr marL="690872" lvl="1" indent="-345436" algn="just">
              <a:lnSpc>
                <a:spcPts val="5439"/>
              </a:lnSpc>
              <a:buFont typeface="Arial"/>
              <a:buChar char="•"/>
            </a:pPr>
            <a:r>
              <a:rPr lang="en-US" sz="3199">
                <a:solidFill>
                  <a:srgbClr val="000000"/>
                </a:solidFill>
                <a:latin typeface="Quicksand"/>
              </a:rPr>
              <a:t>Thinness 5-9 years</a:t>
            </a:r>
          </a:p>
          <a:p>
            <a:pPr marL="690872" lvl="1" indent="-345436" algn="just">
              <a:lnSpc>
                <a:spcPts val="5439"/>
              </a:lnSpc>
              <a:buFont typeface="Arial"/>
              <a:buChar char="•"/>
            </a:pPr>
            <a:r>
              <a:rPr lang="en-US" sz="3199">
                <a:solidFill>
                  <a:srgbClr val="000000"/>
                </a:solidFill>
                <a:latin typeface="Quicksand"/>
              </a:rPr>
              <a:t>Income composition of resources</a:t>
            </a:r>
          </a:p>
          <a:p>
            <a:pPr marL="690872" lvl="1" indent="-345436" algn="just">
              <a:lnSpc>
                <a:spcPts val="5439"/>
              </a:lnSpc>
              <a:buFont typeface="Arial"/>
              <a:buChar char="•"/>
            </a:pPr>
            <a:r>
              <a:rPr lang="en-US" sz="3199">
                <a:solidFill>
                  <a:srgbClr val="000000"/>
                </a:solidFill>
                <a:latin typeface="Quicksand"/>
              </a:rPr>
              <a:t>Schooling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6DFC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40697"/>
            <a:ext cx="9809192" cy="7205605"/>
            <a:chOff x="0" y="0"/>
            <a:chExt cx="73250134" cy="53807850"/>
          </a:xfrm>
        </p:grpSpPr>
        <p:sp>
          <p:nvSpPr>
            <p:cNvPr id="3" name="Freeform 3"/>
            <p:cNvSpPr/>
            <p:nvPr/>
          </p:nvSpPr>
          <p:spPr>
            <a:xfrm>
              <a:off x="72390" y="72390"/>
              <a:ext cx="73105357" cy="53663071"/>
            </a:xfrm>
            <a:custGeom>
              <a:avLst/>
              <a:gdLst/>
              <a:ahLst/>
              <a:cxnLst/>
              <a:rect l="l" t="t" r="r" b="b"/>
              <a:pathLst>
                <a:path w="73105357" h="53663071">
                  <a:moveTo>
                    <a:pt x="0" y="0"/>
                  </a:moveTo>
                  <a:lnTo>
                    <a:pt x="73105357" y="0"/>
                  </a:lnTo>
                  <a:lnTo>
                    <a:pt x="73105357" y="53663071"/>
                  </a:lnTo>
                  <a:lnTo>
                    <a:pt x="0" y="53663071"/>
                  </a:lnTo>
                  <a:lnTo>
                    <a:pt x="0" y="0"/>
                  </a:lnTo>
                  <a:close/>
                </a:path>
              </a:pathLst>
            </a:custGeom>
            <a:solidFill>
              <a:srgbClr val="FFF5ED"/>
            </a:solidFill>
          </p:spPr>
        </p:sp>
        <p:sp>
          <p:nvSpPr>
            <p:cNvPr id="4" name="Freeform 4"/>
            <p:cNvSpPr/>
            <p:nvPr/>
          </p:nvSpPr>
          <p:spPr>
            <a:xfrm>
              <a:off x="0" y="0"/>
              <a:ext cx="73250134" cy="53807847"/>
            </a:xfrm>
            <a:custGeom>
              <a:avLst/>
              <a:gdLst/>
              <a:ahLst/>
              <a:cxnLst/>
              <a:rect l="l" t="t" r="r" b="b"/>
              <a:pathLst>
                <a:path w="73250134" h="53807847">
                  <a:moveTo>
                    <a:pt x="73105355" y="53663069"/>
                  </a:moveTo>
                  <a:lnTo>
                    <a:pt x="73250134" y="53663069"/>
                  </a:lnTo>
                  <a:lnTo>
                    <a:pt x="73250134" y="53807847"/>
                  </a:lnTo>
                  <a:lnTo>
                    <a:pt x="73105355" y="53807847"/>
                  </a:lnTo>
                  <a:lnTo>
                    <a:pt x="73105355" y="53663069"/>
                  </a:lnTo>
                  <a:close/>
                  <a:moveTo>
                    <a:pt x="0" y="144780"/>
                  </a:moveTo>
                  <a:lnTo>
                    <a:pt x="144780" y="144780"/>
                  </a:lnTo>
                  <a:lnTo>
                    <a:pt x="144780" y="53663069"/>
                  </a:lnTo>
                  <a:lnTo>
                    <a:pt x="0" y="53663069"/>
                  </a:lnTo>
                  <a:lnTo>
                    <a:pt x="0" y="144780"/>
                  </a:lnTo>
                  <a:close/>
                  <a:moveTo>
                    <a:pt x="0" y="53663069"/>
                  </a:moveTo>
                  <a:lnTo>
                    <a:pt x="144780" y="53663069"/>
                  </a:lnTo>
                  <a:lnTo>
                    <a:pt x="144780" y="53807847"/>
                  </a:lnTo>
                  <a:lnTo>
                    <a:pt x="0" y="53807847"/>
                  </a:lnTo>
                  <a:lnTo>
                    <a:pt x="0" y="53663069"/>
                  </a:lnTo>
                  <a:close/>
                  <a:moveTo>
                    <a:pt x="73105355" y="144780"/>
                  </a:moveTo>
                  <a:lnTo>
                    <a:pt x="73250134" y="144780"/>
                  </a:lnTo>
                  <a:lnTo>
                    <a:pt x="73250134" y="53663069"/>
                  </a:lnTo>
                  <a:lnTo>
                    <a:pt x="73105355" y="53663069"/>
                  </a:lnTo>
                  <a:lnTo>
                    <a:pt x="73105355" y="144780"/>
                  </a:lnTo>
                  <a:close/>
                  <a:moveTo>
                    <a:pt x="144780" y="53663069"/>
                  </a:moveTo>
                  <a:lnTo>
                    <a:pt x="73105355" y="53663069"/>
                  </a:lnTo>
                  <a:lnTo>
                    <a:pt x="73105355" y="53807847"/>
                  </a:lnTo>
                  <a:lnTo>
                    <a:pt x="144780" y="53807847"/>
                  </a:lnTo>
                  <a:lnTo>
                    <a:pt x="144780" y="53663069"/>
                  </a:lnTo>
                  <a:close/>
                  <a:moveTo>
                    <a:pt x="73105355" y="0"/>
                  </a:moveTo>
                  <a:lnTo>
                    <a:pt x="73250134" y="0"/>
                  </a:lnTo>
                  <a:lnTo>
                    <a:pt x="73250134" y="144780"/>
                  </a:lnTo>
                  <a:lnTo>
                    <a:pt x="73105355" y="144780"/>
                  </a:lnTo>
                  <a:lnTo>
                    <a:pt x="73105355" y="0"/>
                  </a:lnTo>
                  <a:close/>
                  <a:moveTo>
                    <a:pt x="0" y="0"/>
                  </a:moveTo>
                  <a:lnTo>
                    <a:pt x="144780" y="0"/>
                  </a:lnTo>
                  <a:lnTo>
                    <a:pt x="144780" y="144780"/>
                  </a:lnTo>
                  <a:lnTo>
                    <a:pt x="0" y="144780"/>
                  </a:lnTo>
                  <a:lnTo>
                    <a:pt x="0" y="0"/>
                  </a:lnTo>
                  <a:close/>
                  <a:moveTo>
                    <a:pt x="144780" y="0"/>
                  </a:moveTo>
                  <a:lnTo>
                    <a:pt x="73105355" y="0"/>
                  </a:lnTo>
                  <a:lnTo>
                    <a:pt x="73105355" y="144780"/>
                  </a:lnTo>
                  <a:lnTo>
                    <a:pt x="144780" y="144780"/>
                  </a:lnTo>
                  <a:lnTo>
                    <a:pt x="144780" y="0"/>
                  </a:lnTo>
                  <a:close/>
                </a:path>
              </a:pathLst>
            </a:custGeom>
            <a:solidFill>
              <a:srgbClr val="000000"/>
            </a:solidFill>
          </p:spPr>
        </p:sp>
      </p:grpSp>
      <p:sp>
        <p:nvSpPr>
          <p:cNvPr id="5" name="AutoShape 5"/>
          <p:cNvSpPr/>
          <p:nvPr/>
        </p:nvSpPr>
        <p:spPr>
          <a:xfrm flipH="1" flipV="1">
            <a:off x="11364886" y="22"/>
            <a:ext cx="23812" cy="10287000"/>
          </a:xfrm>
          <a:prstGeom prst="line">
            <a:avLst/>
          </a:prstGeom>
          <a:ln w="19050" cap="rnd">
            <a:solidFill>
              <a:srgbClr val="000000"/>
            </a:solidFill>
            <a:prstDash val="solid"/>
            <a:headEnd type="none" w="sm" len="sm"/>
            <a:tailEnd type="none" w="sm" len="sm"/>
          </a:ln>
        </p:spPr>
      </p:sp>
      <p:sp>
        <p:nvSpPr>
          <p:cNvPr id="6" name="Freeform 6"/>
          <p:cNvSpPr/>
          <p:nvPr/>
        </p:nvSpPr>
        <p:spPr>
          <a:xfrm>
            <a:off x="11518889" y="1645251"/>
            <a:ext cx="6769111" cy="6996498"/>
          </a:xfrm>
          <a:custGeom>
            <a:avLst/>
            <a:gdLst/>
            <a:ahLst/>
            <a:cxnLst/>
            <a:rect l="l" t="t" r="r" b="b"/>
            <a:pathLst>
              <a:path w="6769111" h="6996498">
                <a:moveTo>
                  <a:pt x="0" y="0"/>
                </a:moveTo>
                <a:lnTo>
                  <a:pt x="6769111" y="0"/>
                </a:lnTo>
                <a:lnTo>
                  <a:pt x="6769111" y="6996498"/>
                </a:lnTo>
                <a:lnTo>
                  <a:pt x="0" y="6996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240241" y="4614862"/>
            <a:ext cx="7963058" cy="1057275"/>
          </a:xfrm>
          <a:prstGeom prst="rect">
            <a:avLst/>
          </a:prstGeom>
        </p:spPr>
        <p:txBody>
          <a:bodyPr lIns="0" tIns="0" rIns="0" bIns="0" rtlCol="0" anchor="t">
            <a:spAutoFit/>
          </a:bodyPr>
          <a:lstStyle/>
          <a:p>
            <a:pPr marL="0" lvl="0" indent="0">
              <a:lnSpc>
                <a:spcPts val="8399"/>
              </a:lnSpc>
              <a:spcBef>
                <a:spcPct val="0"/>
              </a:spcBef>
            </a:pPr>
            <a:r>
              <a:rPr lang="en-US" sz="6999">
                <a:solidFill>
                  <a:srgbClr val="000000"/>
                </a:solidFill>
                <a:latin typeface="Quicksand Bold"/>
              </a:rPr>
              <a:t>THỰC HÀNH CODE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207994" y="2586555"/>
            <a:ext cx="7364944" cy="4704936"/>
          </a:xfrm>
          <a:custGeom>
            <a:avLst/>
            <a:gdLst/>
            <a:ahLst/>
            <a:cxnLst/>
            <a:rect l="l" t="t" r="r" b="b"/>
            <a:pathLst>
              <a:path w="7364944" h="4704936">
                <a:moveTo>
                  <a:pt x="0" y="0"/>
                </a:moveTo>
                <a:lnTo>
                  <a:pt x="7364944" y="0"/>
                </a:lnTo>
                <a:lnTo>
                  <a:pt x="7364944" y="4704936"/>
                </a:lnTo>
                <a:lnTo>
                  <a:pt x="0" y="4704936"/>
                </a:lnTo>
                <a:lnTo>
                  <a:pt x="0" y="0"/>
                </a:lnTo>
                <a:close/>
              </a:path>
            </a:pathLst>
          </a:custGeom>
          <a:blipFill>
            <a:blip r:embed="rId2"/>
            <a:stretch>
              <a:fillRect r="-11563"/>
            </a:stretch>
          </a:blipFill>
        </p:spPr>
      </p:sp>
      <p:sp>
        <p:nvSpPr>
          <p:cNvPr id="3" name="Freeform 3"/>
          <p:cNvSpPr/>
          <p:nvPr/>
        </p:nvSpPr>
        <p:spPr>
          <a:xfrm>
            <a:off x="9144000" y="124638"/>
            <a:ext cx="7554155" cy="4923834"/>
          </a:xfrm>
          <a:custGeom>
            <a:avLst/>
            <a:gdLst/>
            <a:ahLst/>
            <a:cxnLst/>
            <a:rect l="l" t="t" r="r" b="b"/>
            <a:pathLst>
              <a:path w="7554155" h="4923834">
                <a:moveTo>
                  <a:pt x="0" y="0"/>
                </a:moveTo>
                <a:lnTo>
                  <a:pt x="7554155" y="0"/>
                </a:lnTo>
                <a:lnTo>
                  <a:pt x="7554155" y="4923833"/>
                </a:lnTo>
                <a:lnTo>
                  <a:pt x="0" y="4923833"/>
                </a:lnTo>
                <a:lnTo>
                  <a:pt x="0" y="0"/>
                </a:lnTo>
                <a:close/>
              </a:path>
            </a:pathLst>
          </a:custGeom>
          <a:blipFill>
            <a:blip r:embed="rId3"/>
            <a:stretch>
              <a:fillRect/>
            </a:stretch>
          </a:blipFill>
        </p:spPr>
      </p:sp>
      <p:sp>
        <p:nvSpPr>
          <p:cNvPr id="4" name="Freeform 4"/>
          <p:cNvSpPr/>
          <p:nvPr/>
        </p:nvSpPr>
        <p:spPr>
          <a:xfrm>
            <a:off x="9144000" y="5048471"/>
            <a:ext cx="7554155" cy="5124914"/>
          </a:xfrm>
          <a:custGeom>
            <a:avLst/>
            <a:gdLst/>
            <a:ahLst/>
            <a:cxnLst/>
            <a:rect l="l" t="t" r="r" b="b"/>
            <a:pathLst>
              <a:path w="7554155" h="5124914">
                <a:moveTo>
                  <a:pt x="0" y="0"/>
                </a:moveTo>
                <a:lnTo>
                  <a:pt x="7554155" y="0"/>
                </a:lnTo>
                <a:lnTo>
                  <a:pt x="7554155" y="5124915"/>
                </a:lnTo>
                <a:lnTo>
                  <a:pt x="0" y="5124915"/>
                </a:lnTo>
                <a:lnTo>
                  <a:pt x="0" y="0"/>
                </a:lnTo>
                <a:close/>
              </a:path>
            </a:pathLst>
          </a:custGeom>
          <a:blipFill>
            <a:blip r:embed="rId4"/>
            <a:stretch>
              <a:fillRect/>
            </a:stretch>
          </a:blipFill>
        </p:spPr>
      </p:sp>
      <p:sp>
        <p:nvSpPr>
          <p:cNvPr id="5" name="TextBox 5"/>
          <p:cNvSpPr txBox="1"/>
          <p:nvPr/>
        </p:nvSpPr>
        <p:spPr>
          <a:xfrm>
            <a:off x="-2806713" y="500062"/>
            <a:ext cx="14427636" cy="10572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000000"/>
                </a:solidFill>
                <a:latin typeface="Quicksand Bold"/>
              </a:rPr>
              <a:t>Mô tả Dataset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6DFC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40697"/>
            <a:ext cx="9809192" cy="7205605"/>
            <a:chOff x="0" y="0"/>
            <a:chExt cx="73250134" cy="53807850"/>
          </a:xfrm>
        </p:grpSpPr>
        <p:sp>
          <p:nvSpPr>
            <p:cNvPr id="3" name="Freeform 3"/>
            <p:cNvSpPr/>
            <p:nvPr/>
          </p:nvSpPr>
          <p:spPr>
            <a:xfrm>
              <a:off x="72390" y="72390"/>
              <a:ext cx="73105357" cy="53663071"/>
            </a:xfrm>
            <a:custGeom>
              <a:avLst/>
              <a:gdLst/>
              <a:ahLst/>
              <a:cxnLst/>
              <a:rect l="l" t="t" r="r" b="b"/>
              <a:pathLst>
                <a:path w="73105357" h="53663071">
                  <a:moveTo>
                    <a:pt x="0" y="0"/>
                  </a:moveTo>
                  <a:lnTo>
                    <a:pt x="73105357" y="0"/>
                  </a:lnTo>
                  <a:lnTo>
                    <a:pt x="73105357" y="53663071"/>
                  </a:lnTo>
                  <a:lnTo>
                    <a:pt x="0" y="53663071"/>
                  </a:lnTo>
                  <a:lnTo>
                    <a:pt x="0" y="0"/>
                  </a:lnTo>
                  <a:close/>
                </a:path>
              </a:pathLst>
            </a:custGeom>
            <a:solidFill>
              <a:srgbClr val="FFF5ED"/>
            </a:solidFill>
          </p:spPr>
        </p:sp>
        <p:sp>
          <p:nvSpPr>
            <p:cNvPr id="4" name="Freeform 4"/>
            <p:cNvSpPr/>
            <p:nvPr/>
          </p:nvSpPr>
          <p:spPr>
            <a:xfrm>
              <a:off x="0" y="0"/>
              <a:ext cx="73250134" cy="53807847"/>
            </a:xfrm>
            <a:custGeom>
              <a:avLst/>
              <a:gdLst/>
              <a:ahLst/>
              <a:cxnLst/>
              <a:rect l="l" t="t" r="r" b="b"/>
              <a:pathLst>
                <a:path w="73250134" h="53807847">
                  <a:moveTo>
                    <a:pt x="73105355" y="53663069"/>
                  </a:moveTo>
                  <a:lnTo>
                    <a:pt x="73250134" y="53663069"/>
                  </a:lnTo>
                  <a:lnTo>
                    <a:pt x="73250134" y="53807847"/>
                  </a:lnTo>
                  <a:lnTo>
                    <a:pt x="73105355" y="53807847"/>
                  </a:lnTo>
                  <a:lnTo>
                    <a:pt x="73105355" y="53663069"/>
                  </a:lnTo>
                  <a:close/>
                  <a:moveTo>
                    <a:pt x="0" y="144780"/>
                  </a:moveTo>
                  <a:lnTo>
                    <a:pt x="144780" y="144780"/>
                  </a:lnTo>
                  <a:lnTo>
                    <a:pt x="144780" y="53663069"/>
                  </a:lnTo>
                  <a:lnTo>
                    <a:pt x="0" y="53663069"/>
                  </a:lnTo>
                  <a:lnTo>
                    <a:pt x="0" y="144780"/>
                  </a:lnTo>
                  <a:close/>
                  <a:moveTo>
                    <a:pt x="0" y="53663069"/>
                  </a:moveTo>
                  <a:lnTo>
                    <a:pt x="144780" y="53663069"/>
                  </a:lnTo>
                  <a:lnTo>
                    <a:pt x="144780" y="53807847"/>
                  </a:lnTo>
                  <a:lnTo>
                    <a:pt x="0" y="53807847"/>
                  </a:lnTo>
                  <a:lnTo>
                    <a:pt x="0" y="53663069"/>
                  </a:lnTo>
                  <a:close/>
                  <a:moveTo>
                    <a:pt x="73105355" y="144780"/>
                  </a:moveTo>
                  <a:lnTo>
                    <a:pt x="73250134" y="144780"/>
                  </a:lnTo>
                  <a:lnTo>
                    <a:pt x="73250134" y="53663069"/>
                  </a:lnTo>
                  <a:lnTo>
                    <a:pt x="73105355" y="53663069"/>
                  </a:lnTo>
                  <a:lnTo>
                    <a:pt x="73105355" y="144780"/>
                  </a:lnTo>
                  <a:close/>
                  <a:moveTo>
                    <a:pt x="144780" y="53663069"/>
                  </a:moveTo>
                  <a:lnTo>
                    <a:pt x="73105355" y="53663069"/>
                  </a:lnTo>
                  <a:lnTo>
                    <a:pt x="73105355" y="53807847"/>
                  </a:lnTo>
                  <a:lnTo>
                    <a:pt x="144780" y="53807847"/>
                  </a:lnTo>
                  <a:lnTo>
                    <a:pt x="144780" y="53663069"/>
                  </a:lnTo>
                  <a:close/>
                  <a:moveTo>
                    <a:pt x="73105355" y="0"/>
                  </a:moveTo>
                  <a:lnTo>
                    <a:pt x="73250134" y="0"/>
                  </a:lnTo>
                  <a:lnTo>
                    <a:pt x="73250134" y="144780"/>
                  </a:lnTo>
                  <a:lnTo>
                    <a:pt x="73105355" y="144780"/>
                  </a:lnTo>
                  <a:lnTo>
                    <a:pt x="73105355" y="0"/>
                  </a:lnTo>
                  <a:close/>
                  <a:moveTo>
                    <a:pt x="0" y="0"/>
                  </a:moveTo>
                  <a:lnTo>
                    <a:pt x="144780" y="0"/>
                  </a:lnTo>
                  <a:lnTo>
                    <a:pt x="144780" y="144780"/>
                  </a:lnTo>
                  <a:lnTo>
                    <a:pt x="0" y="144780"/>
                  </a:lnTo>
                  <a:lnTo>
                    <a:pt x="0" y="0"/>
                  </a:lnTo>
                  <a:close/>
                  <a:moveTo>
                    <a:pt x="144780" y="0"/>
                  </a:moveTo>
                  <a:lnTo>
                    <a:pt x="73105355" y="0"/>
                  </a:lnTo>
                  <a:lnTo>
                    <a:pt x="73105355" y="144780"/>
                  </a:lnTo>
                  <a:lnTo>
                    <a:pt x="144780" y="144780"/>
                  </a:lnTo>
                  <a:lnTo>
                    <a:pt x="144780" y="0"/>
                  </a:lnTo>
                  <a:close/>
                </a:path>
              </a:pathLst>
            </a:custGeom>
            <a:solidFill>
              <a:srgbClr val="000000"/>
            </a:solidFill>
          </p:spPr>
        </p:sp>
      </p:grpSp>
      <p:sp>
        <p:nvSpPr>
          <p:cNvPr id="5" name="AutoShape 5"/>
          <p:cNvSpPr/>
          <p:nvPr/>
        </p:nvSpPr>
        <p:spPr>
          <a:xfrm flipH="1" flipV="1">
            <a:off x="11589004" y="22"/>
            <a:ext cx="23812" cy="10287000"/>
          </a:xfrm>
          <a:prstGeom prst="line">
            <a:avLst/>
          </a:prstGeom>
          <a:ln w="19050" cap="rnd">
            <a:solidFill>
              <a:srgbClr val="000000"/>
            </a:solidFill>
            <a:prstDash val="solid"/>
            <a:headEnd type="none" w="sm" len="sm"/>
            <a:tailEnd type="none" w="sm" len="sm"/>
          </a:ln>
        </p:spPr>
      </p:sp>
      <p:sp>
        <p:nvSpPr>
          <p:cNvPr id="6" name="Freeform 6"/>
          <p:cNvSpPr/>
          <p:nvPr/>
        </p:nvSpPr>
        <p:spPr>
          <a:xfrm>
            <a:off x="11793071" y="1996888"/>
            <a:ext cx="6293224" cy="6293224"/>
          </a:xfrm>
          <a:custGeom>
            <a:avLst/>
            <a:gdLst/>
            <a:ahLst/>
            <a:cxnLst/>
            <a:rect l="l" t="t" r="r" b="b"/>
            <a:pathLst>
              <a:path w="6293224" h="6293224">
                <a:moveTo>
                  <a:pt x="0" y="0"/>
                </a:moveTo>
                <a:lnTo>
                  <a:pt x="6293223" y="0"/>
                </a:lnTo>
                <a:lnTo>
                  <a:pt x="6293223" y="6293224"/>
                </a:lnTo>
                <a:lnTo>
                  <a:pt x="0" y="62932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713462" y="4614862"/>
            <a:ext cx="8439668" cy="1057275"/>
          </a:xfrm>
          <a:prstGeom prst="rect">
            <a:avLst/>
          </a:prstGeom>
        </p:spPr>
        <p:txBody>
          <a:bodyPr lIns="0" tIns="0" rIns="0" bIns="0" rtlCol="0" anchor="t">
            <a:spAutoFit/>
          </a:bodyPr>
          <a:lstStyle/>
          <a:p>
            <a:pPr marL="0" lvl="0" indent="0">
              <a:lnSpc>
                <a:spcPts val="8399"/>
              </a:lnSpc>
              <a:spcBef>
                <a:spcPct val="0"/>
              </a:spcBef>
            </a:pPr>
            <a:r>
              <a:rPr lang="en-US" sz="6999">
                <a:solidFill>
                  <a:srgbClr val="000000"/>
                </a:solidFill>
                <a:latin typeface="Quicksand Bold"/>
              </a:rPr>
              <a:t>LÀM SẠCH DỮ LIỆU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0458937" y="1057176"/>
            <a:ext cx="6335769" cy="8778390"/>
          </a:xfrm>
          <a:custGeom>
            <a:avLst/>
            <a:gdLst/>
            <a:ahLst/>
            <a:cxnLst/>
            <a:rect l="l" t="t" r="r" b="b"/>
            <a:pathLst>
              <a:path w="6335769" h="8778390">
                <a:moveTo>
                  <a:pt x="0" y="0"/>
                </a:moveTo>
                <a:lnTo>
                  <a:pt x="6335770" y="0"/>
                </a:lnTo>
                <a:lnTo>
                  <a:pt x="6335770" y="8778390"/>
                </a:lnTo>
                <a:lnTo>
                  <a:pt x="0" y="8778390"/>
                </a:lnTo>
                <a:lnTo>
                  <a:pt x="0" y="0"/>
                </a:lnTo>
                <a:close/>
              </a:path>
            </a:pathLst>
          </a:custGeom>
          <a:blipFill>
            <a:blip r:embed="rId2"/>
            <a:stretch>
              <a:fillRect r="-5712"/>
            </a:stretch>
          </a:blipFill>
        </p:spPr>
      </p:sp>
      <p:sp>
        <p:nvSpPr>
          <p:cNvPr id="3" name="Freeform 3"/>
          <p:cNvSpPr/>
          <p:nvPr/>
        </p:nvSpPr>
        <p:spPr>
          <a:xfrm>
            <a:off x="2021286" y="1978122"/>
            <a:ext cx="5995190" cy="7481601"/>
          </a:xfrm>
          <a:custGeom>
            <a:avLst/>
            <a:gdLst/>
            <a:ahLst/>
            <a:cxnLst/>
            <a:rect l="l" t="t" r="r" b="b"/>
            <a:pathLst>
              <a:path w="5995190" h="7481601">
                <a:moveTo>
                  <a:pt x="0" y="0"/>
                </a:moveTo>
                <a:lnTo>
                  <a:pt x="5995190" y="0"/>
                </a:lnTo>
                <a:lnTo>
                  <a:pt x="5995190" y="7481600"/>
                </a:lnTo>
                <a:lnTo>
                  <a:pt x="0" y="7481600"/>
                </a:lnTo>
                <a:lnTo>
                  <a:pt x="0" y="0"/>
                </a:lnTo>
                <a:close/>
              </a:path>
            </a:pathLst>
          </a:custGeom>
          <a:blipFill>
            <a:blip r:embed="rId3"/>
            <a:stretch>
              <a:fillRect/>
            </a:stretch>
          </a:blipFill>
        </p:spPr>
      </p:sp>
      <p:sp>
        <p:nvSpPr>
          <p:cNvPr id="4" name="TextBox 4"/>
          <p:cNvSpPr txBox="1"/>
          <p:nvPr/>
        </p:nvSpPr>
        <p:spPr>
          <a:xfrm>
            <a:off x="-383236" y="0"/>
            <a:ext cx="14427636" cy="9906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000000"/>
                </a:solidFill>
                <a:latin typeface="Quicksand Bold"/>
              </a:rPr>
              <a:t>Quan sát và xử lý dữ liệu thiếu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174782" y="2819480"/>
            <a:ext cx="8070719" cy="3703036"/>
          </a:xfrm>
          <a:custGeom>
            <a:avLst/>
            <a:gdLst/>
            <a:ahLst/>
            <a:cxnLst/>
            <a:rect l="l" t="t" r="r" b="b"/>
            <a:pathLst>
              <a:path w="8070719" h="3703036">
                <a:moveTo>
                  <a:pt x="0" y="0"/>
                </a:moveTo>
                <a:lnTo>
                  <a:pt x="8070719" y="0"/>
                </a:lnTo>
                <a:lnTo>
                  <a:pt x="8070719" y="3703036"/>
                </a:lnTo>
                <a:lnTo>
                  <a:pt x="0" y="3703036"/>
                </a:lnTo>
                <a:lnTo>
                  <a:pt x="0" y="0"/>
                </a:lnTo>
                <a:close/>
              </a:path>
            </a:pathLst>
          </a:custGeom>
          <a:blipFill>
            <a:blip r:embed="rId2"/>
            <a:stretch>
              <a:fillRect/>
            </a:stretch>
          </a:blipFill>
        </p:spPr>
      </p:sp>
      <p:sp>
        <p:nvSpPr>
          <p:cNvPr id="3" name="Freeform 3"/>
          <p:cNvSpPr/>
          <p:nvPr/>
        </p:nvSpPr>
        <p:spPr>
          <a:xfrm>
            <a:off x="8245501" y="6127715"/>
            <a:ext cx="10042499" cy="3936562"/>
          </a:xfrm>
          <a:custGeom>
            <a:avLst/>
            <a:gdLst/>
            <a:ahLst/>
            <a:cxnLst/>
            <a:rect l="l" t="t" r="r" b="b"/>
            <a:pathLst>
              <a:path w="10042499" h="3936562">
                <a:moveTo>
                  <a:pt x="0" y="0"/>
                </a:moveTo>
                <a:lnTo>
                  <a:pt x="10042499" y="0"/>
                </a:lnTo>
                <a:lnTo>
                  <a:pt x="10042499" y="3936562"/>
                </a:lnTo>
                <a:lnTo>
                  <a:pt x="0" y="3936562"/>
                </a:lnTo>
                <a:lnTo>
                  <a:pt x="0" y="0"/>
                </a:lnTo>
                <a:close/>
              </a:path>
            </a:pathLst>
          </a:custGeom>
          <a:blipFill>
            <a:blip r:embed="rId3"/>
            <a:stretch>
              <a:fillRect/>
            </a:stretch>
          </a:blipFill>
        </p:spPr>
      </p:sp>
      <p:sp>
        <p:nvSpPr>
          <p:cNvPr id="4" name="Freeform 4"/>
          <p:cNvSpPr/>
          <p:nvPr/>
        </p:nvSpPr>
        <p:spPr>
          <a:xfrm>
            <a:off x="8390947" y="0"/>
            <a:ext cx="9712805" cy="5991513"/>
          </a:xfrm>
          <a:custGeom>
            <a:avLst/>
            <a:gdLst/>
            <a:ahLst/>
            <a:cxnLst/>
            <a:rect l="l" t="t" r="r" b="b"/>
            <a:pathLst>
              <a:path w="9712805" h="5991513">
                <a:moveTo>
                  <a:pt x="0" y="0"/>
                </a:moveTo>
                <a:lnTo>
                  <a:pt x="9712804" y="0"/>
                </a:lnTo>
                <a:lnTo>
                  <a:pt x="9712804" y="5991513"/>
                </a:lnTo>
                <a:lnTo>
                  <a:pt x="0" y="5991513"/>
                </a:lnTo>
                <a:lnTo>
                  <a:pt x="0" y="0"/>
                </a:lnTo>
                <a:close/>
              </a:path>
            </a:pathLst>
          </a:custGeom>
          <a:blipFill>
            <a:blip r:embed="rId4"/>
            <a:stretch>
              <a:fillRect/>
            </a:stretch>
          </a:blipFill>
        </p:spPr>
      </p:sp>
      <p:sp>
        <p:nvSpPr>
          <p:cNvPr id="5" name="TextBox 5"/>
          <p:cNvSpPr txBox="1"/>
          <p:nvPr/>
        </p:nvSpPr>
        <p:spPr>
          <a:xfrm>
            <a:off x="-4023129" y="304199"/>
            <a:ext cx="14427636" cy="2114550"/>
          </a:xfrm>
          <a:prstGeom prst="rect">
            <a:avLst/>
          </a:prstGeom>
        </p:spPr>
        <p:txBody>
          <a:bodyPr lIns="0" tIns="0" rIns="0" bIns="0" rtlCol="0" anchor="t">
            <a:spAutoFit/>
          </a:bodyPr>
          <a:lstStyle/>
          <a:p>
            <a:pPr algn="ctr">
              <a:lnSpc>
                <a:spcPts val="8399"/>
              </a:lnSpc>
            </a:pPr>
            <a:r>
              <a:rPr lang="en-US" sz="6999">
                <a:solidFill>
                  <a:srgbClr val="000000"/>
                </a:solidFill>
                <a:latin typeface="Quicksand Bold"/>
              </a:rPr>
              <a:t>Nhận diện </a:t>
            </a:r>
          </a:p>
          <a:p>
            <a:pPr marL="0" lvl="0" indent="0" algn="ctr">
              <a:lnSpc>
                <a:spcPts val="8399"/>
              </a:lnSpc>
              <a:spcBef>
                <a:spcPct val="0"/>
              </a:spcBef>
            </a:pPr>
            <a:r>
              <a:rPr lang="en-US" sz="6999">
                <a:solidFill>
                  <a:srgbClr val="000000"/>
                </a:solidFill>
                <a:latin typeface="Quicksand Bold"/>
              </a:rPr>
              <a:t>phần tử biên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333935" y="2094520"/>
            <a:ext cx="7685897" cy="3683624"/>
          </a:xfrm>
          <a:custGeom>
            <a:avLst/>
            <a:gdLst/>
            <a:ahLst/>
            <a:cxnLst/>
            <a:rect l="l" t="t" r="r" b="b"/>
            <a:pathLst>
              <a:path w="7685897" h="3683624">
                <a:moveTo>
                  <a:pt x="0" y="0"/>
                </a:moveTo>
                <a:lnTo>
                  <a:pt x="7685898" y="0"/>
                </a:lnTo>
                <a:lnTo>
                  <a:pt x="7685898" y="3683624"/>
                </a:lnTo>
                <a:lnTo>
                  <a:pt x="0" y="3683624"/>
                </a:lnTo>
                <a:lnTo>
                  <a:pt x="0" y="0"/>
                </a:lnTo>
                <a:close/>
              </a:path>
            </a:pathLst>
          </a:custGeom>
          <a:blipFill>
            <a:blip r:embed="rId2"/>
            <a:stretch>
              <a:fillRect t="-17876"/>
            </a:stretch>
          </a:blipFill>
        </p:spPr>
      </p:sp>
      <p:sp>
        <p:nvSpPr>
          <p:cNvPr id="3" name="Freeform 3"/>
          <p:cNvSpPr/>
          <p:nvPr/>
        </p:nvSpPr>
        <p:spPr>
          <a:xfrm>
            <a:off x="8600380" y="500062"/>
            <a:ext cx="9411076" cy="3780869"/>
          </a:xfrm>
          <a:custGeom>
            <a:avLst/>
            <a:gdLst/>
            <a:ahLst/>
            <a:cxnLst/>
            <a:rect l="l" t="t" r="r" b="b"/>
            <a:pathLst>
              <a:path w="9411076" h="3780869">
                <a:moveTo>
                  <a:pt x="0" y="0"/>
                </a:moveTo>
                <a:lnTo>
                  <a:pt x="9411077" y="0"/>
                </a:lnTo>
                <a:lnTo>
                  <a:pt x="9411077" y="3780870"/>
                </a:lnTo>
                <a:lnTo>
                  <a:pt x="0" y="3780870"/>
                </a:lnTo>
                <a:lnTo>
                  <a:pt x="0" y="0"/>
                </a:lnTo>
                <a:close/>
              </a:path>
            </a:pathLst>
          </a:custGeom>
          <a:blipFill>
            <a:blip r:embed="rId3"/>
            <a:stretch>
              <a:fillRect/>
            </a:stretch>
          </a:blipFill>
        </p:spPr>
      </p:sp>
      <p:sp>
        <p:nvSpPr>
          <p:cNvPr id="4" name="Freeform 4"/>
          <p:cNvSpPr/>
          <p:nvPr/>
        </p:nvSpPr>
        <p:spPr>
          <a:xfrm>
            <a:off x="8600380" y="4280932"/>
            <a:ext cx="9411076" cy="5846068"/>
          </a:xfrm>
          <a:custGeom>
            <a:avLst/>
            <a:gdLst/>
            <a:ahLst/>
            <a:cxnLst/>
            <a:rect l="l" t="t" r="r" b="b"/>
            <a:pathLst>
              <a:path w="9411076" h="5846068">
                <a:moveTo>
                  <a:pt x="0" y="0"/>
                </a:moveTo>
                <a:lnTo>
                  <a:pt x="9411077" y="0"/>
                </a:lnTo>
                <a:lnTo>
                  <a:pt x="9411077" y="5846067"/>
                </a:lnTo>
                <a:lnTo>
                  <a:pt x="0" y="5846067"/>
                </a:lnTo>
                <a:lnTo>
                  <a:pt x="0" y="0"/>
                </a:lnTo>
                <a:close/>
              </a:path>
            </a:pathLst>
          </a:custGeom>
          <a:blipFill>
            <a:blip r:embed="rId4"/>
            <a:stretch>
              <a:fillRect/>
            </a:stretch>
          </a:blipFill>
        </p:spPr>
      </p:sp>
      <p:sp>
        <p:nvSpPr>
          <p:cNvPr id="5" name="TextBox 5"/>
          <p:cNvSpPr txBox="1"/>
          <p:nvPr/>
        </p:nvSpPr>
        <p:spPr>
          <a:xfrm>
            <a:off x="-3010164" y="500062"/>
            <a:ext cx="14427636" cy="10572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000000"/>
                </a:solidFill>
                <a:latin typeface="Quicksand Bold"/>
              </a:rPr>
              <a:t>Giảm thiểu nhiễu</a:t>
            </a:r>
          </a:p>
        </p:txBody>
      </p:sp>
      <p:sp>
        <p:nvSpPr>
          <p:cNvPr id="6" name="TextBox 6"/>
          <p:cNvSpPr txBox="1"/>
          <p:nvPr/>
        </p:nvSpPr>
        <p:spPr>
          <a:xfrm>
            <a:off x="333935" y="6056449"/>
            <a:ext cx="13371212" cy="547345"/>
          </a:xfrm>
          <a:prstGeom prst="rect">
            <a:avLst/>
          </a:prstGeom>
        </p:spPr>
        <p:txBody>
          <a:bodyPr lIns="0" tIns="0" rIns="0" bIns="0" rtlCol="0" anchor="t">
            <a:spAutoFit/>
          </a:bodyPr>
          <a:lstStyle/>
          <a:p>
            <a:pPr algn="just">
              <a:lnSpc>
                <a:spcPts val="4479"/>
              </a:lnSpc>
              <a:spcBef>
                <a:spcPct val="0"/>
              </a:spcBef>
            </a:pPr>
            <a:r>
              <a:rPr lang="en-US" sz="3199">
                <a:solidFill>
                  <a:srgbClr val="000000"/>
                </a:solidFill>
                <a:latin typeface="Quicksand"/>
              </a:rPr>
              <a:t>Giảm thiểu nhiễu =&gt; Outliers đã được loại bỏ</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871818" y="2785003"/>
            <a:ext cx="9866900" cy="1820211"/>
          </a:xfrm>
          <a:custGeom>
            <a:avLst/>
            <a:gdLst/>
            <a:ahLst/>
            <a:cxnLst/>
            <a:rect l="l" t="t" r="r" b="b"/>
            <a:pathLst>
              <a:path w="9866900" h="1820211">
                <a:moveTo>
                  <a:pt x="0" y="0"/>
                </a:moveTo>
                <a:lnTo>
                  <a:pt x="9866900" y="0"/>
                </a:lnTo>
                <a:lnTo>
                  <a:pt x="9866900" y="1820211"/>
                </a:lnTo>
                <a:lnTo>
                  <a:pt x="0" y="1820211"/>
                </a:lnTo>
                <a:lnTo>
                  <a:pt x="0" y="0"/>
                </a:lnTo>
                <a:close/>
              </a:path>
            </a:pathLst>
          </a:custGeom>
          <a:blipFill>
            <a:blip r:embed="rId2"/>
            <a:stretch>
              <a:fillRect t="-32876"/>
            </a:stretch>
          </a:blipFill>
        </p:spPr>
      </p:sp>
      <p:sp>
        <p:nvSpPr>
          <p:cNvPr id="3" name="TextBox 3"/>
          <p:cNvSpPr txBox="1"/>
          <p:nvPr/>
        </p:nvSpPr>
        <p:spPr>
          <a:xfrm>
            <a:off x="0" y="500062"/>
            <a:ext cx="14427636" cy="10572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000000"/>
                </a:solidFill>
                <a:latin typeface="Quicksand Bold"/>
              </a:rPr>
              <a:t>Xử lý dữ liệu không nhất quán</a:t>
            </a:r>
          </a:p>
        </p:txBody>
      </p:sp>
      <p:sp>
        <p:nvSpPr>
          <p:cNvPr id="4" name="TextBox 4"/>
          <p:cNvSpPr txBox="1"/>
          <p:nvPr/>
        </p:nvSpPr>
        <p:spPr>
          <a:xfrm>
            <a:off x="1019175" y="4888305"/>
            <a:ext cx="16230600" cy="1090245"/>
          </a:xfrm>
          <a:prstGeom prst="rect">
            <a:avLst/>
          </a:prstGeom>
        </p:spPr>
        <p:txBody>
          <a:bodyPr lIns="0" tIns="0" rIns="0" bIns="0" rtlCol="0" anchor="t">
            <a:spAutoFit/>
          </a:bodyPr>
          <a:lstStyle/>
          <a:p>
            <a:pPr algn="just">
              <a:lnSpc>
                <a:spcPts val="4480"/>
              </a:lnSpc>
              <a:spcBef>
                <a:spcPct val="0"/>
              </a:spcBef>
            </a:pPr>
            <a:r>
              <a:rPr lang="en-US" sz="3200">
                <a:solidFill>
                  <a:srgbClr val="000000"/>
                </a:solidFill>
                <a:latin typeface="Quicksand"/>
              </a:rPr>
              <a:t>=&gt; Dataset trên không chứa dữ liệu không nhất quán. Các dữ liệu tuân thủ theo một tiêu chuẩn nhất định, có sự đồng nhất về định dạng, kiểu dữ liệu, cấu trúc.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6DFC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40697"/>
            <a:ext cx="9809192" cy="7205605"/>
            <a:chOff x="0" y="0"/>
            <a:chExt cx="73250134" cy="53807850"/>
          </a:xfrm>
        </p:grpSpPr>
        <p:sp>
          <p:nvSpPr>
            <p:cNvPr id="3" name="Freeform 3"/>
            <p:cNvSpPr/>
            <p:nvPr/>
          </p:nvSpPr>
          <p:spPr>
            <a:xfrm>
              <a:off x="72390" y="72390"/>
              <a:ext cx="73105357" cy="53663071"/>
            </a:xfrm>
            <a:custGeom>
              <a:avLst/>
              <a:gdLst/>
              <a:ahLst/>
              <a:cxnLst/>
              <a:rect l="l" t="t" r="r" b="b"/>
              <a:pathLst>
                <a:path w="73105357" h="53663071">
                  <a:moveTo>
                    <a:pt x="0" y="0"/>
                  </a:moveTo>
                  <a:lnTo>
                    <a:pt x="73105357" y="0"/>
                  </a:lnTo>
                  <a:lnTo>
                    <a:pt x="73105357" y="53663071"/>
                  </a:lnTo>
                  <a:lnTo>
                    <a:pt x="0" y="53663071"/>
                  </a:lnTo>
                  <a:lnTo>
                    <a:pt x="0" y="0"/>
                  </a:lnTo>
                  <a:close/>
                </a:path>
              </a:pathLst>
            </a:custGeom>
            <a:solidFill>
              <a:srgbClr val="FFF5ED"/>
            </a:solidFill>
          </p:spPr>
        </p:sp>
        <p:sp>
          <p:nvSpPr>
            <p:cNvPr id="4" name="Freeform 4"/>
            <p:cNvSpPr/>
            <p:nvPr/>
          </p:nvSpPr>
          <p:spPr>
            <a:xfrm>
              <a:off x="0" y="0"/>
              <a:ext cx="73250134" cy="53807847"/>
            </a:xfrm>
            <a:custGeom>
              <a:avLst/>
              <a:gdLst/>
              <a:ahLst/>
              <a:cxnLst/>
              <a:rect l="l" t="t" r="r" b="b"/>
              <a:pathLst>
                <a:path w="73250134" h="53807847">
                  <a:moveTo>
                    <a:pt x="73105355" y="53663069"/>
                  </a:moveTo>
                  <a:lnTo>
                    <a:pt x="73250134" y="53663069"/>
                  </a:lnTo>
                  <a:lnTo>
                    <a:pt x="73250134" y="53807847"/>
                  </a:lnTo>
                  <a:lnTo>
                    <a:pt x="73105355" y="53807847"/>
                  </a:lnTo>
                  <a:lnTo>
                    <a:pt x="73105355" y="53663069"/>
                  </a:lnTo>
                  <a:close/>
                  <a:moveTo>
                    <a:pt x="0" y="144780"/>
                  </a:moveTo>
                  <a:lnTo>
                    <a:pt x="144780" y="144780"/>
                  </a:lnTo>
                  <a:lnTo>
                    <a:pt x="144780" y="53663069"/>
                  </a:lnTo>
                  <a:lnTo>
                    <a:pt x="0" y="53663069"/>
                  </a:lnTo>
                  <a:lnTo>
                    <a:pt x="0" y="144780"/>
                  </a:lnTo>
                  <a:close/>
                  <a:moveTo>
                    <a:pt x="0" y="53663069"/>
                  </a:moveTo>
                  <a:lnTo>
                    <a:pt x="144780" y="53663069"/>
                  </a:lnTo>
                  <a:lnTo>
                    <a:pt x="144780" y="53807847"/>
                  </a:lnTo>
                  <a:lnTo>
                    <a:pt x="0" y="53807847"/>
                  </a:lnTo>
                  <a:lnTo>
                    <a:pt x="0" y="53663069"/>
                  </a:lnTo>
                  <a:close/>
                  <a:moveTo>
                    <a:pt x="73105355" y="144780"/>
                  </a:moveTo>
                  <a:lnTo>
                    <a:pt x="73250134" y="144780"/>
                  </a:lnTo>
                  <a:lnTo>
                    <a:pt x="73250134" y="53663069"/>
                  </a:lnTo>
                  <a:lnTo>
                    <a:pt x="73105355" y="53663069"/>
                  </a:lnTo>
                  <a:lnTo>
                    <a:pt x="73105355" y="144780"/>
                  </a:lnTo>
                  <a:close/>
                  <a:moveTo>
                    <a:pt x="144780" y="53663069"/>
                  </a:moveTo>
                  <a:lnTo>
                    <a:pt x="73105355" y="53663069"/>
                  </a:lnTo>
                  <a:lnTo>
                    <a:pt x="73105355" y="53807847"/>
                  </a:lnTo>
                  <a:lnTo>
                    <a:pt x="144780" y="53807847"/>
                  </a:lnTo>
                  <a:lnTo>
                    <a:pt x="144780" y="53663069"/>
                  </a:lnTo>
                  <a:close/>
                  <a:moveTo>
                    <a:pt x="73105355" y="0"/>
                  </a:moveTo>
                  <a:lnTo>
                    <a:pt x="73250134" y="0"/>
                  </a:lnTo>
                  <a:lnTo>
                    <a:pt x="73250134" y="144780"/>
                  </a:lnTo>
                  <a:lnTo>
                    <a:pt x="73105355" y="144780"/>
                  </a:lnTo>
                  <a:lnTo>
                    <a:pt x="73105355" y="0"/>
                  </a:lnTo>
                  <a:close/>
                  <a:moveTo>
                    <a:pt x="0" y="0"/>
                  </a:moveTo>
                  <a:lnTo>
                    <a:pt x="144780" y="0"/>
                  </a:lnTo>
                  <a:lnTo>
                    <a:pt x="144780" y="144780"/>
                  </a:lnTo>
                  <a:lnTo>
                    <a:pt x="0" y="144780"/>
                  </a:lnTo>
                  <a:lnTo>
                    <a:pt x="0" y="0"/>
                  </a:lnTo>
                  <a:close/>
                  <a:moveTo>
                    <a:pt x="144780" y="0"/>
                  </a:moveTo>
                  <a:lnTo>
                    <a:pt x="73105355" y="0"/>
                  </a:lnTo>
                  <a:lnTo>
                    <a:pt x="73105355" y="144780"/>
                  </a:lnTo>
                  <a:lnTo>
                    <a:pt x="144780" y="144780"/>
                  </a:lnTo>
                  <a:lnTo>
                    <a:pt x="144780" y="0"/>
                  </a:lnTo>
                  <a:close/>
                </a:path>
              </a:pathLst>
            </a:custGeom>
            <a:solidFill>
              <a:srgbClr val="000000"/>
            </a:solidFill>
          </p:spPr>
        </p:sp>
      </p:grpSp>
      <p:sp>
        <p:nvSpPr>
          <p:cNvPr id="5" name="AutoShape 5"/>
          <p:cNvSpPr/>
          <p:nvPr/>
        </p:nvSpPr>
        <p:spPr>
          <a:xfrm flipH="1" flipV="1">
            <a:off x="11499357" y="22"/>
            <a:ext cx="23812" cy="10287000"/>
          </a:xfrm>
          <a:prstGeom prst="line">
            <a:avLst/>
          </a:prstGeom>
          <a:ln w="19050" cap="rnd">
            <a:solidFill>
              <a:srgbClr val="000000"/>
            </a:solidFill>
            <a:prstDash val="solid"/>
            <a:headEnd type="none" w="sm" len="sm"/>
            <a:tailEnd type="none" w="sm" len="sm"/>
          </a:ln>
        </p:spPr>
      </p:sp>
      <p:sp>
        <p:nvSpPr>
          <p:cNvPr id="6" name="Freeform 6"/>
          <p:cNvSpPr/>
          <p:nvPr/>
        </p:nvSpPr>
        <p:spPr>
          <a:xfrm>
            <a:off x="11807628" y="2346512"/>
            <a:ext cx="6480372" cy="5997290"/>
          </a:xfrm>
          <a:custGeom>
            <a:avLst/>
            <a:gdLst/>
            <a:ahLst/>
            <a:cxnLst/>
            <a:rect l="l" t="t" r="r" b="b"/>
            <a:pathLst>
              <a:path w="6480372" h="5997290">
                <a:moveTo>
                  <a:pt x="0" y="0"/>
                </a:moveTo>
                <a:lnTo>
                  <a:pt x="6480372" y="0"/>
                </a:lnTo>
                <a:lnTo>
                  <a:pt x="6480372" y="5997289"/>
                </a:lnTo>
                <a:lnTo>
                  <a:pt x="0" y="59972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713462" y="4614862"/>
            <a:ext cx="8439668" cy="1057275"/>
          </a:xfrm>
          <a:prstGeom prst="rect">
            <a:avLst/>
          </a:prstGeom>
        </p:spPr>
        <p:txBody>
          <a:bodyPr lIns="0" tIns="0" rIns="0" bIns="0" rtlCol="0" anchor="t">
            <a:spAutoFit/>
          </a:bodyPr>
          <a:lstStyle/>
          <a:p>
            <a:pPr marL="0" lvl="0" indent="0">
              <a:lnSpc>
                <a:spcPts val="8399"/>
              </a:lnSpc>
              <a:spcBef>
                <a:spcPct val="0"/>
              </a:spcBef>
            </a:pPr>
            <a:r>
              <a:rPr lang="en-US" sz="6999">
                <a:solidFill>
                  <a:srgbClr val="000000"/>
                </a:solidFill>
                <a:latin typeface="Quicksand Bold"/>
              </a:rPr>
              <a:t>BIẾN ĐỔI DỮ LIỆU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205399" y="1028700"/>
            <a:ext cx="11000137" cy="3060773"/>
          </a:xfrm>
          <a:custGeom>
            <a:avLst/>
            <a:gdLst/>
            <a:ahLst/>
            <a:cxnLst/>
            <a:rect l="l" t="t" r="r" b="b"/>
            <a:pathLst>
              <a:path w="11000137" h="3060773">
                <a:moveTo>
                  <a:pt x="0" y="0"/>
                </a:moveTo>
                <a:lnTo>
                  <a:pt x="11000137" y="0"/>
                </a:lnTo>
                <a:lnTo>
                  <a:pt x="11000137" y="3060773"/>
                </a:lnTo>
                <a:lnTo>
                  <a:pt x="0" y="3060773"/>
                </a:lnTo>
                <a:lnTo>
                  <a:pt x="0" y="0"/>
                </a:lnTo>
                <a:close/>
              </a:path>
            </a:pathLst>
          </a:custGeom>
          <a:blipFill>
            <a:blip r:embed="rId2"/>
            <a:stretch>
              <a:fillRect/>
            </a:stretch>
          </a:blipFill>
        </p:spPr>
      </p:sp>
      <p:sp>
        <p:nvSpPr>
          <p:cNvPr id="3" name="Freeform 3"/>
          <p:cNvSpPr/>
          <p:nvPr/>
        </p:nvSpPr>
        <p:spPr>
          <a:xfrm>
            <a:off x="171217" y="4433180"/>
            <a:ext cx="12409183" cy="2376227"/>
          </a:xfrm>
          <a:custGeom>
            <a:avLst/>
            <a:gdLst/>
            <a:ahLst/>
            <a:cxnLst/>
            <a:rect l="l" t="t" r="r" b="b"/>
            <a:pathLst>
              <a:path w="12409183" h="2376227">
                <a:moveTo>
                  <a:pt x="0" y="0"/>
                </a:moveTo>
                <a:lnTo>
                  <a:pt x="12409183" y="0"/>
                </a:lnTo>
                <a:lnTo>
                  <a:pt x="12409183" y="2376226"/>
                </a:lnTo>
                <a:lnTo>
                  <a:pt x="0" y="2376226"/>
                </a:lnTo>
                <a:lnTo>
                  <a:pt x="0" y="0"/>
                </a:lnTo>
                <a:close/>
              </a:path>
            </a:pathLst>
          </a:custGeom>
          <a:blipFill>
            <a:blip r:embed="rId3"/>
            <a:stretch>
              <a:fillRect/>
            </a:stretch>
          </a:blipFill>
        </p:spPr>
      </p:sp>
      <p:sp>
        <p:nvSpPr>
          <p:cNvPr id="4" name="Freeform 4"/>
          <p:cNvSpPr/>
          <p:nvPr/>
        </p:nvSpPr>
        <p:spPr>
          <a:xfrm>
            <a:off x="137036" y="7522848"/>
            <a:ext cx="12443365" cy="2271567"/>
          </a:xfrm>
          <a:custGeom>
            <a:avLst/>
            <a:gdLst/>
            <a:ahLst/>
            <a:cxnLst/>
            <a:rect l="l" t="t" r="r" b="b"/>
            <a:pathLst>
              <a:path w="12443365" h="2271567">
                <a:moveTo>
                  <a:pt x="0" y="0"/>
                </a:moveTo>
                <a:lnTo>
                  <a:pt x="12443364" y="0"/>
                </a:lnTo>
                <a:lnTo>
                  <a:pt x="12443364" y="2271567"/>
                </a:lnTo>
                <a:lnTo>
                  <a:pt x="0" y="2271567"/>
                </a:lnTo>
                <a:lnTo>
                  <a:pt x="0" y="0"/>
                </a:lnTo>
                <a:close/>
              </a:path>
            </a:pathLst>
          </a:custGeom>
          <a:blipFill>
            <a:blip r:embed="rId4"/>
            <a:stretch>
              <a:fillRect/>
            </a:stretch>
          </a:blipFill>
        </p:spPr>
      </p:sp>
      <p:sp>
        <p:nvSpPr>
          <p:cNvPr id="5" name="TextBox 5"/>
          <p:cNvSpPr txBox="1"/>
          <p:nvPr/>
        </p:nvSpPr>
        <p:spPr>
          <a:xfrm>
            <a:off x="0" y="-9525"/>
            <a:ext cx="16785598" cy="1028700"/>
          </a:xfrm>
          <a:prstGeom prst="rect">
            <a:avLst/>
          </a:prstGeom>
        </p:spPr>
        <p:txBody>
          <a:bodyPr lIns="0" tIns="0" rIns="0" bIns="0" rtlCol="0" anchor="t">
            <a:spAutoFit/>
          </a:bodyPr>
          <a:lstStyle/>
          <a:p>
            <a:pPr marL="0" lvl="0" indent="0" algn="ctr">
              <a:lnSpc>
                <a:spcPts val="8040"/>
              </a:lnSpc>
              <a:spcBef>
                <a:spcPct val="0"/>
              </a:spcBef>
            </a:pPr>
            <a:r>
              <a:rPr lang="en-US" sz="6700">
                <a:solidFill>
                  <a:srgbClr val="000000"/>
                </a:solidFill>
                <a:latin typeface="Quicksand Bold"/>
              </a:rPr>
              <a:t>Chuẩn hóa bằng phương pháp Z-scores</a:t>
            </a:r>
          </a:p>
        </p:txBody>
      </p:sp>
      <p:sp>
        <p:nvSpPr>
          <p:cNvPr id="6" name="TextBox 6"/>
          <p:cNvSpPr txBox="1"/>
          <p:nvPr/>
        </p:nvSpPr>
        <p:spPr>
          <a:xfrm>
            <a:off x="13351141" y="6110925"/>
            <a:ext cx="4205198" cy="27762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Quicksand"/>
              </a:rPr>
              <a:t>=&gt; Bảng dữ liệu mới với những giá trị được chuẩn hóa cho mỗi đặc trưng số, trừ cột ‘Year’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95661"/>
            <a:ext cx="10999498" cy="1580077"/>
            <a:chOff x="0" y="0"/>
            <a:chExt cx="14665997" cy="2106769"/>
          </a:xfrm>
        </p:grpSpPr>
        <p:sp>
          <p:nvSpPr>
            <p:cNvPr id="3" name="TextBox 3"/>
            <p:cNvSpPr txBox="1"/>
            <p:nvPr/>
          </p:nvSpPr>
          <p:spPr>
            <a:xfrm>
              <a:off x="0" y="0"/>
              <a:ext cx="14665997" cy="1092200"/>
            </a:xfrm>
            <a:prstGeom prst="rect">
              <a:avLst/>
            </a:prstGeom>
          </p:spPr>
          <p:txBody>
            <a:bodyPr lIns="0" tIns="0" rIns="0" bIns="0" rtlCol="0" anchor="t">
              <a:spAutoFit/>
            </a:bodyPr>
            <a:lstStyle/>
            <a:p>
              <a:pPr marL="0" lvl="0" indent="0" algn="l">
                <a:lnSpc>
                  <a:spcPts val="6480"/>
                </a:lnSpc>
                <a:spcBef>
                  <a:spcPct val="0"/>
                </a:spcBef>
              </a:pPr>
              <a:r>
                <a:rPr lang="en-US" sz="5400">
                  <a:solidFill>
                    <a:srgbClr val="000000"/>
                  </a:solidFill>
                  <a:latin typeface="Quicksand Bold"/>
                </a:rPr>
                <a:t>Quy trình nghiên cứu</a:t>
              </a:r>
            </a:p>
          </p:txBody>
        </p:sp>
        <p:sp>
          <p:nvSpPr>
            <p:cNvPr id="4" name="TextBox 4"/>
            <p:cNvSpPr txBox="1"/>
            <p:nvPr/>
          </p:nvSpPr>
          <p:spPr>
            <a:xfrm>
              <a:off x="0" y="1461464"/>
              <a:ext cx="12061992" cy="645305"/>
            </a:xfrm>
            <a:prstGeom prst="rect">
              <a:avLst/>
            </a:prstGeom>
          </p:spPr>
          <p:txBody>
            <a:bodyPr lIns="0" tIns="0" rIns="0" bIns="0" rtlCol="0" anchor="t">
              <a:spAutoFit/>
            </a:bodyPr>
            <a:lstStyle/>
            <a:p>
              <a:pPr marL="0" lvl="0" indent="0" algn="l">
                <a:lnSpc>
                  <a:spcPts val="3640"/>
                </a:lnSpc>
              </a:pPr>
              <a:endParaRPr/>
            </a:p>
          </p:txBody>
        </p:sp>
      </p:grpSp>
      <p:grpSp>
        <p:nvGrpSpPr>
          <p:cNvPr id="5" name="Group 5"/>
          <p:cNvGrpSpPr/>
          <p:nvPr/>
        </p:nvGrpSpPr>
        <p:grpSpPr>
          <a:xfrm>
            <a:off x="489274" y="3106431"/>
            <a:ext cx="7973317" cy="940520"/>
            <a:chOff x="0" y="0"/>
            <a:chExt cx="10631089" cy="1254027"/>
          </a:xfrm>
        </p:grpSpPr>
        <p:grpSp>
          <p:nvGrpSpPr>
            <p:cNvPr id="6" name="Group 6"/>
            <p:cNvGrpSpPr/>
            <p:nvPr/>
          </p:nvGrpSpPr>
          <p:grpSpPr>
            <a:xfrm>
              <a:off x="0" y="0"/>
              <a:ext cx="10631089" cy="1254027"/>
              <a:chOff x="0" y="0"/>
              <a:chExt cx="16440449" cy="1939290"/>
            </a:xfrm>
          </p:grpSpPr>
          <p:sp>
            <p:nvSpPr>
              <p:cNvPr id="7" name="Freeform 7"/>
              <p:cNvSpPr/>
              <p:nvPr/>
            </p:nvSpPr>
            <p:spPr>
              <a:xfrm>
                <a:off x="12700" y="12700"/>
                <a:ext cx="16415049" cy="1913890"/>
              </a:xfrm>
              <a:custGeom>
                <a:avLst/>
                <a:gdLst/>
                <a:ahLst/>
                <a:cxnLst/>
                <a:rect l="l" t="t" r="r" b="b"/>
                <a:pathLst>
                  <a:path w="16415049" h="1913890">
                    <a:moveTo>
                      <a:pt x="15458105" y="1913890"/>
                    </a:moveTo>
                    <a:lnTo>
                      <a:pt x="956945" y="1913890"/>
                    </a:lnTo>
                    <a:cubicBezTo>
                      <a:pt x="428371" y="1913890"/>
                      <a:pt x="0" y="1485392"/>
                      <a:pt x="0" y="956945"/>
                    </a:cubicBezTo>
                    <a:cubicBezTo>
                      <a:pt x="0" y="428371"/>
                      <a:pt x="428371" y="0"/>
                      <a:pt x="956945" y="0"/>
                    </a:cubicBezTo>
                    <a:lnTo>
                      <a:pt x="15458105" y="0"/>
                    </a:lnTo>
                    <a:cubicBezTo>
                      <a:pt x="15986551" y="0"/>
                      <a:pt x="16415049" y="428371"/>
                      <a:pt x="16415049" y="956945"/>
                    </a:cubicBezTo>
                    <a:cubicBezTo>
                      <a:pt x="16415049" y="1485392"/>
                      <a:pt x="15986551" y="1913890"/>
                      <a:pt x="15458105" y="1913890"/>
                    </a:cubicBezTo>
                    <a:close/>
                  </a:path>
                </a:pathLst>
              </a:custGeom>
              <a:solidFill>
                <a:srgbClr val="FFF5ED"/>
              </a:solidFill>
            </p:spPr>
          </p:sp>
          <p:sp>
            <p:nvSpPr>
              <p:cNvPr id="8" name="Freeform 8"/>
              <p:cNvSpPr/>
              <p:nvPr/>
            </p:nvSpPr>
            <p:spPr>
              <a:xfrm>
                <a:off x="0" y="0"/>
                <a:ext cx="16440449" cy="1939290"/>
              </a:xfrm>
              <a:custGeom>
                <a:avLst/>
                <a:gdLst/>
                <a:ahLst/>
                <a:cxnLst/>
                <a:rect l="l" t="t" r="r" b="b"/>
                <a:pathLst>
                  <a:path w="16440449" h="1939290">
                    <a:moveTo>
                      <a:pt x="15470805" y="0"/>
                    </a:moveTo>
                    <a:lnTo>
                      <a:pt x="969645" y="0"/>
                    </a:lnTo>
                    <a:cubicBezTo>
                      <a:pt x="434975" y="0"/>
                      <a:pt x="0" y="434975"/>
                      <a:pt x="0" y="969645"/>
                    </a:cubicBezTo>
                    <a:cubicBezTo>
                      <a:pt x="0" y="1504315"/>
                      <a:pt x="434975" y="1939290"/>
                      <a:pt x="969645" y="1939290"/>
                    </a:cubicBezTo>
                    <a:lnTo>
                      <a:pt x="15470805" y="1939290"/>
                    </a:lnTo>
                    <a:cubicBezTo>
                      <a:pt x="16005474" y="1939290"/>
                      <a:pt x="16440449" y="1504315"/>
                      <a:pt x="16440449" y="969645"/>
                    </a:cubicBezTo>
                    <a:cubicBezTo>
                      <a:pt x="16440449" y="434975"/>
                      <a:pt x="16005474" y="0"/>
                      <a:pt x="15470805" y="0"/>
                    </a:cubicBezTo>
                    <a:close/>
                    <a:moveTo>
                      <a:pt x="15470805" y="1913890"/>
                    </a:moveTo>
                    <a:lnTo>
                      <a:pt x="969645" y="1913890"/>
                    </a:lnTo>
                    <a:cubicBezTo>
                      <a:pt x="448945" y="1913890"/>
                      <a:pt x="25400" y="1490345"/>
                      <a:pt x="25400" y="969645"/>
                    </a:cubicBezTo>
                    <a:cubicBezTo>
                      <a:pt x="25400" y="448945"/>
                      <a:pt x="448945" y="25400"/>
                      <a:pt x="969645" y="25400"/>
                    </a:cubicBezTo>
                    <a:lnTo>
                      <a:pt x="15470805" y="25400"/>
                    </a:lnTo>
                    <a:cubicBezTo>
                      <a:pt x="15991505" y="25400"/>
                      <a:pt x="16415049" y="448945"/>
                      <a:pt x="16415049" y="969645"/>
                    </a:cubicBezTo>
                    <a:cubicBezTo>
                      <a:pt x="16415049" y="1490345"/>
                      <a:pt x="15991505" y="1913890"/>
                      <a:pt x="15470805" y="1913890"/>
                    </a:cubicBezTo>
                    <a:close/>
                  </a:path>
                </a:pathLst>
              </a:custGeom>
              <a:solidFill>
                <a:srgbClr val="000000"/>
              </a:solidFill>
            </p:spPr>
          </p:sp>
        </p:grpSp>
        <p:grpSp>
          <p:nvGrpSpPr>
            <p:cNvPr id="9" name="Group 9"/>
            <p:cNvGrpSpPr/>
            <p:nvPr/>
          </p:nvGrpSpPr>
          <p:grpSpPr>
            <a:xfrm>
              <a:off x="0" y="0"/>
              <a:ext cx="2444873" cy="1254027"/>
              <a:chOff x="0" y="0"/>
              <a:chExt cx="3780875" cy="1939290"/>
            </a:xfrm>
          </p:grpSpPr>
          <p:sp>
            <p:nvSpPr>
              <p:cNvPr id="10" name="Freeform 10"/>
              <p:cNvSpPr/>
              <p:nvPr/>
            </p:nvSpPr>
            <p:spPr>
              <a:xfrm>
                <a:off x="12700" y="12700"/>
                <a:ext cx="3755475" cy="1913890"/>
              </a:xfrm>
              <a:custGeom>
                <a:avLst/>
                <a:gdLst/>
                <a:ahLst/>
                <a:cxnLst/>
                <a:rect l="l" t="t" r="r" b="b"/>
                <a:pathLst>
                  <a:path w="3755475" h="1913890">
                    <a:moveTo>
                      <a:pt x="2798530" y="1913890"/>
                    </a:moveTo>
                    <a:lnTo>
                      <a:pt x="956945" y="1913890"/>
                    </a:lnTo>
                    <a:cubicBezTo>
                      <a:pt x="428371" y="1913890"/>
                      <a:pt x="0" y="1485392"/>
                      <a:pt x="0" y="956945"/>
                    </a:cubicBezTo>
                    <a:cubicBezTo>
                      <a:pt x="0" y="428371"/>
                      <a:pt x="428371" y="0"/>
                      <a:pt x="956945" y="0"/>
                    </a:cubicBezTo>
                    <a:lnTo>
                      <a:pt x="2798530" y="0"/>
                    </a:lnTo>
                    <a:cubicBezTo>
                      <a:pt x="3326976" y="0"/>
                      <a:pt x="3755475" y="428371"/>
                      <a:pt x="3755475" y="956945"/>
                    </a:cubicBezTo>
                    <a:cubicBezTo>
                      <a:pt x="3755475" y="1485392"/>
                      <a:pt x="3326977" y="1913890"/>
                      <a:pt x="2798530" y="1913890"/>
                    </a:cubicBezTo>
                    <a:close/>
                  </a:path>
                </a:pathLst>
              </a:custGeom>
              <a:solidFill>
                <a:srgbClr val="D6DFCC"/>
              </a:solidFill>
            </p:spPr>
          </p:sp>
          <p:sp>
            <p:nvSpPr>
              <p:cNvPr id="11" name="Freeform 11"/>
              <p:cNvSpPr/>
              <p:nvPr/>
            </p:nvSpPr>
            <p:spPr>
              <a:xfrm>
                <a:off x="0" y="0"/>
                <a:ext cx="3780875" cy="1939290"/>
              </a:xfrm>
              <a:custGeom>
                <a:avLst/>
                <a:gdLst/>
                <a:ahLst/>
                <a:cxnLst/>
                <a:rect l="l" t="t" r="r" b="b"/>
                <a:pathLst>
                  <a:path w="3780875" h="1939290">
                    <a:moveTo>
                      <a:pt x="2811230" y="0"/>
                    </a:moveTo>
                    <a:lnTo>
                      <a:pt x="969645" y="0"/>
                    </a:lnTo>
                    <a:cubicBezTo>
                      <a:pt x="434975" y="0"/>
                      <a:pt x="0" y="434975"/>
                      <a:pt x="0" y="969645"/>
                    </a:cubicBezTo>
                    <a:cubicBezTo>
                      <a:pt x="0" y="1504315"/>
                      <a:pt x="434975" y="1939290"/>
                      <a:pt x="969645" y="1939290"/>
                    </a:cubicBezTo>
                    <a:lnTo>
                      <a:pt x="2811230" y="1939290"/>
                    </a:lnTo>
                    <a:cubicBezTo>
                      <a:pt x="3345900" y="1939290"/>
                      <a:pt x="3780875" y="1504315"/>
                      <a:pt x="3780875" y="969645"/>
                    </a:cubicBezTo>
                    <a:cubicBezTo>
                      <a:pt x="3780875" y="434975"/>
                      <a:pt x="3345900" y="0"/>
                      <a:pt x="2811230" y="0"/>
                    </a:cubicBezTo>
                    <a:close/>
                    <a:moveTo>
                      <a:pt x="2811230" y="1913890"/>
                    </a:moveTo>
                    <a:lnTo>
                      <a:pt x="969645" y="1913890"/>
                    </a:lnTo>
                    <a:cubicBezTo>
                      <a:pt x="448945" y="1913890"/>
                      <a:pt x="25400" y="1490345"/>
                      <a:pt x="25400" y="969645"/>
                    </a:cubicBezTo>
                    <a:cubicBezTo>
                      <a:pt x="25400" y="448945"/>
                      <a:pt x="448945" y="25400"/>
                      <a:pt x="969645" y="25400"/>
                    </a:cubicBezTo>
                    <a:lnTo>
                      <a:pt x="2811230" y="25400"/>
                    </a:lnTo>
                    <a:cubicBezTo>
                      <a:pt x="3331930" y="25400"/>
                      <a:pt x="3755475" y="448945"/>
                      <a:pt x="3755475" y="969645"/>
                    </a:cubicBezTo>
                    <a:cubicBezTo>
                      <a:pt x="3755475" y="1490345"/>
                      <a:pt x="3331930" y="1913890"/>
                      <a:pt x="2811230" y="1913890"/>
                    </a:cubicBezTo>
                    <a:close/>
                  </a:path>
                </a:pathLst>
              </a:custGeom>
              <a:solidFill>
                <a:srgbClr val="000000"/>
              </a:solidFill>
            </p:spPr>
          </p:sp>
        </p:grpSp>
        <p:sp>
          <p:nvSpPr>
            <p:cNvPr id="12" name="TextBox 12"/>
            <p:cNvSpPr txBox="1"/>
            <p:nvPr/>
          </p:nvSpPr>
          <p:spPr>
            <a:xfrm>
              <a:off x="1011624" y="262947"/>
              <a:ext cx="421625" cy="613833"/>
            </a:xfrm>
            <a:prstGeom prst="rect">
              <a:avLst/>
            </a:prstGeom>
          </p:spPr>
          <p:txBody>
            <a:bodyPr lIns="0" tIns="0" rIns="0" bIns="0" rtlCol="0" anchor="t">
              <a:spAutoFit/>
            </a:bodyPr>
            <a:lstStyle/>
            <a:p>
              <a:pPr algn="ctr">
                <a:lnSpc>
                  <a:spcPts val="3499"/>
                </a:lnSpc>
              </a:pPr>
              <a:r>
                <a:rPr lang="en-US" sz="2499">
                  <a:solidFill>
                    <a:srgbClr val="000000"/>
                  </a:solidFill>
                  <a:latin typeface="Agrandir Bold"/>
                </a:rPr>
                <a:t>1</a:t>
              </a:r>
            </a:p>
          </p:txBody>
        </p:sp>
        <p:sp>
          <p:nvSpPr>
            <p:cNvPr id="13" name="TextBox 13"/>
            <p:cNvSpPr txBox="1"/>
            <p:nvPr/>
          </p:nvSpPr>
          <p:spPr>
            <a:xfrm>
              <a:off x="3055873" y="290691"/>
              <a:ext cx="6954893" cy="707570"/>
            </a:xfrm>
            <a:prstGeom prst="rect">
              <a:avLst/>
            </a:prstGeom>
          </p:spPr>
          <p:txBody>
            <a:bodyPr lIns="0" tIns="0" rIns="0" bIns="0" rtlCol="0" anchor="t">
              <a:spAutoFit/>
            </a:bodyPr>
            <a:lstStyle/>
            <a:p>
              <a:pPr algn="l">
                <a:lnSpc>
                  <a:spcPts val="4479"/>
                </a:lnSpc>
              </a:pPr>
              <a:r>
                <a:rPr lang="en-US" sz="3199">
                  <a:solidFill>
                    <a:srgbClr val="000000"/>
                  </a:solidFill>
                  <a:latin typeface="Quicksand"/>
                </a:rPr>
                <a:t>Giới thiệu tổng quan</a:t>
              </a:r>
            </a:p>
          </p:txBody>
        </p:sp>
      </p:grpSp>
      <p:grpSp>
        <p:nvGrpSpPr>
          <p:cNvPr id="14" name="Group 14"/>
          <p:cNvGrpSpPr/>
          <p:nvPr/>
        </p:nvGrpSpPr>
        <p:grpSpPr>
          <a:xfrm>
            <a:off x="489274" y="4673240"/>
            <a:ext cx="7973317" cy="940520"/>
            <a:chOff x="0" y="0"/>
            <a:chExt cx="10631089" cy="1254027"/>
          </a:xfrm>
        </p:grpSpPr>
        <p:grpSp>
          <p:nvGrpSpPr>
            <p:cNvPr id="15" name="Group 15"/>
            <p:cNvGrpSpPr/>
            <p:nvPr/>
          </p:nvGrpSpPr>
          <p:grpSpPr>
            <a:xfrm>
              <a:off x="0" y="0"/>
              <a:ext cx="10631089" cy="1254027"/>
              <a:chOff x="0" y="0"/>
              <a:chExt cx="16440449" cy="1939290"/>
            </a:xfrm>
          </p:grpSpPr>
          <p:sp>
            <p:nvSpPr>
              <p:cNvPr id="16" name="Freeform 16"/>
              <p:cNvSpPr/>
              <p:nvPr/>
            </p:nvSpPr>
            <p:spPr>
              <a:xfrm>
                <a:off x="12700" y="12700"/>
                <a:ext cx="16415049" cy="1913890"/>
              </a:xfrm>
              <a:custGeom>
                <a:avLst/>
                <a:gdLst/>
                <a:ahLst/>
                <a:cxnLst/>
                <a:rect l="l" t="t" r="r" b="b"/>
                <a:pathLst>
                  <a:path w="16415049" h="1913890">
                    <a:moveTo>
                      <a:pt x="15458105" y="1913890"/>
                    </a:moveTo>
                    <a:lnTo>
                      <a:pt x="956945" y="1913890"/>
                    </a:lnTo>
                    <a:cubicBezTo>
                      <a:pt x="428371" y="1913890"/>
                      <a:pt x="0" y="1485392"/>
                      <a:pt x="0" y="956945"/>
                    </a:cubicBezTo>
                    <a:cubicBezTo>
                      <a:pt x="0" y="428371"/>
                      <a:pt x="428371" y="0"/>
                      <a:pt x="956945" y="0"/>
                    </a:cubicBezTo>
                    <a:lnTo>
                      <a:pt x="15458105" y="0"/>
                    </a:lnTo>
                    <a:cubicBezTo>
                      <a:pt x="15986551" y="0"/>
                      <a:pt x="16415049" y="428371"/>
                      <a:pt x="16415049" y="956945"/>
                    </a:cubicBezTo>
                    <a:cubicBezTo>
                      <a:pt x="16415049" y="1485392"/>
                      <a:pt x="15986551" y="1913890"/>
                      <a:pt x="15458105" y="1913890"/>
                    </a:cubicBezTo>
                    <a:close/>
                  </a:path>
                </a:pathLst>
              </a:custGeom>
              <a:solidFill>
                <a:srgbClr val="FFF5ED"/>
              </a:solidFill>
            </p:spPr>
          </p:sp>
          <p:sp>
            <p:nvSpPr>
              <p:cNvPr id="17" name="Freeform 17"/>
              <p:cNvSpPr/>
              <p:nvPr/>
            </p:nvSpPr>
            <p:spPr>
              <a:xfrm>
                <a:off x="0" y="0"/>
                <a:ext cx="16440449" cy="1939290"/>
              </a:xfrm>
              <a:custGeom>
                <a:avLst/>
                <a:gdLst/>
                <a:ahLst/>
                <a:cxnLst/>
                <a:rect l="l" t="t" r="r" b="b"/>
                <a:pathLst>
                  <a:path w="16440449" h="1939290">
                    <a:moveTo>
                      <a:pt x="15470805" y="0"/>
                    </a:moveTo>
                    <a:lnTo>
                      <a:pt x="969645" y="0"/>
                    </a:lnTo>
                    <a:cubicBezTo>
                      <a:pt x="434975" y="0"/>
                      <a:pt x="0" y="434975"/>
                      <a:pt x="0" y="969645"/>
                    </a:cubicBezTo>
                    <a:cubicBezTo>
                      <a:pt x="0" y="1504315"/>
                      <a:pt x="434975" y="1939290"/>
                      <a:pt x="969645" y="1939290"/>
                    </a:cubicBezTo>
                    <a:lnTo>
                      <a:pt x="15470805" y="1939290"/>
                    </a:lnTo>
                    <a:cubicBezTo>
                      <a:pt x="16005474" y="1939290"/>
                      <a:pt x="16440449" y="1504315"/>
                      <a:pt x="16440449" y="969645"/>
                    </a:cubicBezTo>
                    <a:cubicBezTo>
                      <a:pt x="16440449" y="434975"/>
                      <a:pt x="16005474" y="0"/>
                      <a:pt x="15470805" y="0"/>
                    </a:cubicBezTo>
                    <a:close/>
                    <a:moveTo>
                      <a:pt x="15470805" y="1913890"/>
                    </a:moveTo>
                    <a:lnTo>
                      <a:pt x="969645" y="1913890"/>
                    </a:lnTo>
                    <a:cubicBezTo>
                      <a:pt x="448945" y="1913890"/>
                      <a:pt x="25400" y="1490345"/>
                      <a:pt x="25400" y="969645"/>
                    </a:cubicBezTo>
                    <a:cubicBezTo>
                      <a:pt x="25400" y="448945"/>
                      <a:pt x="448945" y="25400"/>
                      <a:pt x="969645" y="25400"/>
                    </a:cubicBezTo>
                    <a:lnTo>
                      <a:pt x="15470805" y="25400"/>
                    </a:lnTo>
                    <a:cubicBezTo>
                      <a:pt x="15991505" y="25400"/>
                      <a:pt x="16415049" y="448945"/>
                      <a:pt x="16415049" y="969645"/>
                    </a:cubicBezTo>
                    <a:cubicBezTo>
                      <a:pt x="16415049" y="1490345"/>
                      <a:pt x="15991505" y="1913890"/>
                      <a:pt x="15470805" y="1913890"/>
                    </a:cubicBezTo>
                    <a:close/>
                  </a:path>
                </a:pathLst>
              </a:custGeom>
              <a:solidFill>
                <a:srgbClr val="000000"/>
              </a:solidFill>
            </p:spPr>
          </p:sp>
        </p:grpSp>
        <p:grpSp>
          <p:nvGrpSpPr>
            <p:cNvPr id="18" name="Group 18"/>
            <p:cNvGrpSpPr/>
            <p:nvPr/>
          </p:nvGrpSpPr>
          <p:grpSpPr>
            <a:xfrm>
              <a:off x="0" y="0"/>
              <a:ext cx="2444873" cy="1254027"/>
              <a:chOff x="0" y="0"/>
              <a:chExt cx="3780875" cy="1939290"/>
            </a:xfrm>
          </p:grpSpPr>
          <p:sp>
            <p:nvSpPr>
              <p:cNvPr id="19" name="Freeform 19"/>
              <p:cNvSpPr/>
              <p:nvPr/>
            </p:nvSpPr>
            <p:spPr>
              <a:xfrm>
                <a:off x="12700" y="12700"/>
                <a:ext cx="3755475" cy="1913890"/>
              </a:xfrm>
              <a:custGeom>
                <a:avLst/>
                <a:gdLst/>
                <a:ahLst/>
                <a:cxnLst/>
                <a:rect l="l" t="t" r="r" b="b"/>
                <a:pathLst>
                  <a:path w="3755475" h="1913890">
                    <a:moveTo>
                      <a:pt x="2798530" y="1913890"/>
                    </a:moveTo>
                    <a:lnTo>
                      <a:pt x="956945" y="1913890"/>
                    </a:lnTo>
                    <a:cubicBezTo>
                      <a:pt x="428371" y="1913890"/>
                      <a:pt x="0" y="1485392"/>
                      <a:pt x="0" y="956945"/>
                    </a:cubicBezTo>
                    <a:cubicBezTo>
                      <a:pt x="0" y="428371"/>
                      <a:pt x="428371" y="0"/>
                      <a:pt x="956945" y="0"/>
                    </a:cubicBezTo>
                    <a:lnTo>
                      <a:pt x="2798530" y="0"/>
                    </a:lnTo>
                    <a:cubicBezTo>
                      <a:pt x="3326976" y="0"/>
                      <a:pt x="3755475" y="428371"/>
                      <a:pt x="3755475" y="956945"/>
                    </a:cubicBezTo>
                    <a:cubicBezTo>
                      <a:pt x="3755475" y="1485392"/>
                      <a:pt x="3326977" y="1913890"/>
                      <a:pt x="2798530" y="1913890"/>
                    </a:cubicBezTo>
                    <a:close/>
                  </a:path>
                </a:pathLst>
              </a:custGeom>
              <a:solidFill>
                <a:srgbClr val="D6DFCC"/>
              </a:solidFill>
            </p:spPr>
          </p:sp>
          <p:sp>
            <p:nvSpPr>
              <p:cNvPr id="20" name="Freeform 20"/>
              <p:cNvSpPr/>
              <p:nvPr/>
            </p:nvSpPr>
            <p:spPr>
              <a:xfrm>
                <a:off x="0" y="0"/>
                <a:ext cx="3780875" cy="1939290"/>
              </a:xfrm>
              <a:custGeom>
                <a:avLst/>
                <a:gdLst/>
                <a:ahLst/>
                <a:cxnLst/>
                <a:rect l="l" t="t" r="r" b="b"/>
                <a:pathLst>
                  <a:path w="3780875" h="1939290">
                    <a:moveTo>
                      <a:pt x="2811230" y="0"/>
                    </a:moveTo>
                    <a:lnTo>
                      <a:pt x="969645" y="0"/>
                    </a:lnTo>
                    <a:cubicBezTo>
                      <a:pt x="434975" y="0"/>
                      <a:pt x="0" y="434975"/>
                      <a:pt x="0" y="969645"/>
                    </a:cubicBezTo>
                    <a:cubicBezTo>
                      <a:pt x="0" y="1504315"/>
                      <a:pt x="434975" y="1939290"/>
                      <a:pt x="969645" y="1939290"/>
                    </a:cubicBezTo>
                    <a:lnTo>
                      <a:pt x="2811230" y="1939290"/>
                    </a:lnTo>
                    <a:cubicBezTo>
                      <a:pt x="3345900" y="1939290"/>
                      <a:pt x="3780875" y="1504315"/>
                      <a:pt x="3780875" y="969645"/>
                    </a:cubicBezTo>
                    <a:cubicBezTo>
                      <a:pt x="3780875" y="434975"/>
                      <a:pt x="3345900" y="0"/>
                      <a:pt x="2811230" y="0"/>
                    </a:cubicBezTo>
                    <a:close/>
                    <a:moveTo>
                      <a:pt x="2811230" y="1913890"/>
                    </a:moveTo>
                    <a:lnTo>
                      <a:pt x="969645" y="1913890"/>
                    </a:lnTo>
                    <a:cubicBezTo>
                      <a:pt x="448945" y="1913890"/>
                      <a:pt x="25400" y="1490345"/>
                      <a:pt x="25400" y="969645"/>
                    </a:cubicBezTo>
                    <a:cubicBezTo>
                      <a:pt x="25400" y="448945"/>
                      <a:pt x="448945" y="25400"/>
                      <a:pt x="969645" y="25400"/>
                    </a:cubicBezTo>
                    <a:lnTo>
                      <a:pt x="2811230" y="25400"/>
                    </a:lnTo>
                    <a:cubicBezTo>
                      <a:pt x="3331930" y="25400"/>
                      <a:pt x="3755475" y="448945"/>
                      <a:pt x="3755475" y="969645"/>
                    </a:cubicBezTo>
                    <a:cubicBezTo>
                      <a:pt x="3755475" y="1490345"/>
                      <a:pt x="3331930" y="1913890"/>
                      <a:pt x="2811230" y="1913890"/>
                    </a:cubicBezTo>
                    <a:close/>
                  </a:path>
                </a:pathLst>
              </a:custGeom>
              <a:solidFill>
                <a:srgbClr val="000000"/>
              </a:solidFill>
            </p:spPr>
          </p:sp>
        </p:grpSp>
        <p:sp>
          <p:nvSpPr>
            <p:cNvPr id="21" name="TextBox 21"/>
            <p:cNvSpPr txBox="1"/>
            <p:nvPr/>
          </p:nvSpPr>
          <p:spPr>
            <a:xfrm>
              <a:off x="1011624" y="262947"/>
              <a:ext cx="421625" cy="613833"/>
            </a:xfrm>
            <a:prstGeom prst="rect">
              <a:avLst/>
            </a:prstGeom>
          </p:spPr>
          <p:txBody>
            <a:bodyPr lIns="0" tIns="0" rIns="0" bIns="0" rtlCol="0" anchor="t">
              <a:spAutoFit/>
            </a:bodyPr>
            <a:lstStyle/>
            <a:p>
              <a:pPr algn="ctr">
                <a:lnSpc>
                  <a:spcPts val="3499"/>
                </a:lnSpc>
              </a:pPr>
              <a:r>
                <a:rPr lang="en-US" sz="2499">
                  <a:solidFill>
                    <a:srgbClr val="000000"/>
                  </a:solidFill>
                  <a:latin typeface="Agrandir Bold"/>
                </a:rPr>
                <a:t>2</a:t>
              </a:r>
            </a:p>
          </p:txBody>
        </p:sp>
        <p:sp>
          <p:nvSpPr>
            <p:cNvPr id="22" name="TextBox 22"/>
            <p:cNvSpPr txBox="1"/>
            <p:nvPr/>
          </p:nvSpPr>
          <p:spPr>
            <a:xfrm>
              <a:off x="3055873" y="290674"/>
              <a:ext cx="6954893" cy="707603"/>
            </a:xfrm>
            <a:prstGeom prst="rect">
              <a:avLst/>
            </a:prstGeom>
          </p:spPr>
          <p:txBody>
            <a:bodyPr lIns="0" tIns="0" rIns="0" bIns="0" rtlCol="0" anchor="t">
              <a:spAutoFit/>
            </a:bodyPr>
            <a:lstStyle/>
            <a:p>
              <a:pPr algn="l">
                <a:lnSpc>
                  <a:spcPts val="4479"/>
                </a:lnSpc>
              </a:pPr>
              <a:r>
                <a:rPr lang="en-US" sz="3199">
                  <a:solidFill>
                    <a:srgbClr val="000000"/>
                  </a:solidFill>
                  <a:latin typeface="Quicksand"/>
                </a:rPr>
                <a:t>Cơ sở lý thuyết</a:t>
              </a:r>
            </a:p>
          </p:txBody>
        </p:sp>
      </p:grpSp>
      <p:grpSp>
        <p:nvGrpSpPr>
          <p:cNvPr id="23" name="Group 23"/>
          <p:cNvGrpSpPr/>
          <p:nvPr/>
        </p:nvGrpSpPr>
        <p:grpSpPr>
          <a:xfrm>
            <a:off x="8883027" y="1028700"/>
            <a:ext cx="8859236" cy="9033219"/>
            <a:chOff x="0" y="0"/>
            <a:chExt cx="66156338" cy="67455551"/>
          </a:xfrm>
        </p:grpSpPr>
        <p:sp>
          <p:nvSpPr>
            <p:cNvPr id="24" name="Freeform 24"/>
            <p:cNvSpPr/>
            <p:nvPr/>
          </p:nvSpPr>
          <p:spPr>
            <a:xfrm>
              <a:off x="72390" y="72390"/>
              <a:ext cx="66011558" cy="67310771"/>
            </a:xfrm>
            <a:custGeom>
              <a:avLst/>
              <a:gdLst/>
              <a:ahLst/>
              <a:cxnLst/>
              <a:rect l="l" t="t" r="r" b="b"/>
              <a:pathLst>
                <a:path w="66011558" h="67310771">
                  <a:moveTo>
                    <a:pt x="0" y="0"/>
                  </a:moveTo>
                  <a:lnTo>
                    <a:pt x="66011558" y="0"/>
                  </a:lnTo>
                  <a:lnTo>
                    <a:pt x="66011558" y="67310771"/>
                  </a:lnTo>
                  <a:lnTo>
                    <a:pt x="0" y="67310771"/>
                  </a:lnTo>
                  <a:lnTo>
                    <a:pt x="0" y="0"/>
                  </a:lnTo>
                  <a:close/>
                </a:path>
              </a:pathLst>
            </a:custGeom>
            <a:solidFill>
              <a:srgbClr val="D6DFCC"/>
            </a:solidFill>
          </p:spPr>
        </p:sp>
        <p:sp>
          <p:nvSpPr>
            <p:cNvPr id="25" name="Freeform 25"/>
            <p:cNvSpPr/>
            <p:nvPr/>
          </p:nvSpPr>
          <p:spPr>
            <a:xfrm>
              <a:off x="0" y="0"/>
              <a:ext cx="66156340" cy="67455554"/>
            </a:xfrm>
            <a:custGeom>
              <a:avLst/>
              <a:gdLst/>
              <a:ahLst/>
              <a:cxnLst/>
              <a:rect l="l" t="t" r="r" b="b"/>
              <a:pathLst>
                <a:path w="66156340" h="67455554">
                  <a:moveTo>
                    <a:pt x="66011561" y="67310769"/>
                  </a:moveTo>
                  <a:lnTo>
                    <a:pt x="66156340" y="67310769"/>
                  </a:lnTo>
                  <a:lnTo>
                    <a:pt x="66156340" y="67455554"/>
                  </a:lnTo>
                  <a:lnTo>
                    <a:pt x="66011561" y="67455554"/>
                  </a:lnTo>
                  <a:lnTo>
                    <a:pt x="66011561" y="67310769"/>
                  </a:lnTo>
                  <a:close/>
                  <a:moveTo>
                    <a:pt x="0" y="144780"/>
                  </a:moveTo>
                  <a:lnTo>
                    <a:pt x="144780" y="144780"/>
                  </a:lnTo>
                  <a:lnTo>
                    <a:pt x="144780" y="67310769"/>
                  </a:lnTo>
                  <a:lnTo>
                    <a:pt x="0" y="67310769"/>
                  </a:lnTo>
                  <a:lnTo>
                    <a:pt x="0" y="144780"/>
                  </a:lnTo>
                  <a:close/>
                  <a:moveTo>
                    <a:pt x="0" y="67310769"/>
                  </a:moveTo>
                  <a:lnTo>
                    <a:pt x="144780" y="67310769"/>
                  </a:lnTo>
                  <a:lnTo>
                    <a:pt x="144780" y="67455554"/>
                  </a:lnTo>
                  <a:lnTo>
                    <a:pt x="0" y="67455554"/>
                  </a:lnTo>
                  <a:lnTo>
                    <a:pt x="0" y="67310769"/>
                  </a:lnTo>
                  <a:close/>
                  <a:moveTo>
                    <a:pt x="66011561" y="144780"/>
                  </a:moveTo>
                  <a:lnTo>
                    <a:pt x="66156340" y="144780"/>
                  </a:lnTo>
                  <a:lnTo>
                    <a:pt x="66156340" y="67310769"/>
                  </a:lnTo>
                  <a:lnTo>
                    <a:pt x="66011561" y="67310769"/>
                  </a:lnTo>
                  <a:lnTo>
                    <a:pt x="66011561" y="144780"/>
                  </a:lnTo>
                  <a:close/>
                  <a:moveTo>
                    <a:pt x="144780" y="67310769"/>
                  </a:moveTo>
                  <a:lnTo>
                    <a:pt x="66011561" y="67310769"/>
                  </a:lnTo>
                  <a:lnTo>
                    <a:pt x="66011561" y="67455554"/>
                  </a:lnTo>
                  <a:lnTo>
                    <a:pt x="144780" y="67455554"/>
                  </a:lnTo>
                  <a:lnTo>
                    <a:pt x="144780" y="67310769"/>
                  </a:lnTo>
                  <a:close/>
                  <a:moveTo>
                    <a:pt x="66011561" y="0"/>
                  </a:moveTo>
                  <a:lnTo>
                    <a:pt x="66156340" y="0"/>
                  </a:lnTo>
                  <a:lnTo>
                    <a:pt x="66156340" y="144780"/>
                  </a:lnTo>
                  <a:lnTo>
                    <a:pt x="66011561" y="144780"/>
                  </a:lnTo>
                  <a:lnTo>
                    <a:pt x="66011561" y="0"/>
                  </a:lnTo>
                  <a:close/>
                  <a:moveTo>
                    <a:pt x="0" y="0"/>
                  </a:moveTo>
                  <a:lnTo>
                    <a:pt x="144780" y="0"/>
                  </a:lnTo>
                  <a:lnTo>
                    <a:pt x="144780" y="144780"/>
                  </a:lnTo>
                  <a:lnTo>
                    <a:pt x="0" y="144780"/>
                  </a:lnTo>
                  <a:lnTo>
                    <a:pt x="0" y="0"/>
                  </a:lnTo>
                  <a:close/>
                  <a:moveTo>
                    <a:pt x="144780" y="0"/>
                  </a:moveTo>
                  <a:lnTo>
                    <a:pt x="66011561" y="0"/>
                  </a:lnTo>
                  <a:lnTo>
                    <a:pt x="66011561" y="144780"/>
                  </a:lnTo>
                  <a:lnTo>
                    <a:pt x="144780" y="144780"/>
                  </a:lnTo>
                  <a:lnTo>
                    <a:pt x="144780" y="0"/>
                  </a:lnTo>
                  <a:close/>
                </a:path>
              </a:pathLst>
            </a:custGeom>
            <a:solidFill>
              <a:srgbClr val="000000"/>
            </a:solidFill>
          </p:spPr>
        </p:sp>
      </p:grpSp>
      <p:grpSp>
        <p:nvGrpSpPr>
          <p:cNvPr id="26" name="Group 26"/>
          <p:cNvGrpSpPr/>
          <p:nvPr/>
        </p:nvGrpSpPr>
        <p:grpSpPr>
          <a:xfrm>
            <a:off x="489274" y="6240049"/>
            <a:ext cx="7973317" cy="940520"/>
            <a:chOff x="0" y="0"/>
            <a:chExt cx="10631089" cy="1254027"/>
          </a:xfrm>
        </p:grpSpPr>
        <p:grpSp>
          <p:nvGrpSpPr>
            <p:cNvPr id="27" name="Group 27"/>
            <p:cNvGrpSpPr/>
            <p:nvPr/>
          </p:nvGrpSpPr>
          <p:grpSpPr>
            <a:xfrm>
              <a:off x="0" y="0"/>
              <a:ext cx="10631089" cy="1254027"/>
              <a:chOff x="0" y="0"/>
              <a:chExt cx="16440449" cy="1939290"/>
            </a:xfrm>
          </p:grpSpPr>
          <p:sp>
            <p:nvSpPr>
              <p:cNvPr id="28" name="Freeform 28"/>
              <p:cNvSpPr/>
              <p:nvPr/>
            </p:nvSpPr>
            <p:spPr>
              <a:xfrm>
                <a:off x="12700" y="12700"/>
                <a:ext cx="16415049" cy="1913890"/>
              </a:xfrm>
              <a:custGeom>
                <a:avLst/>
                <a:gdLst/>
                <a:ahLst/>
                <a:cxnLst/>
                <a:rect l="l" t="t" r="r" b="b"/>
                <a:pathLst>
                  <a:path w="16415049" h="1913890">
                    <a:moveTo>
                      <a:pt x="15458105" y="1913890"/>
                    </a:moveTo>
                    <a:lnTo>
                      <a:pt x="956945" y="1913890"/>
                    </a:lnTo>
                    <a:cubicBezTo>
                      <a:pt x="428371" y="1913890"/>
                      <a:pt x="0" y="1485392"/>
                      <a:pt x="0" y="956945"/>
                    </a:cubicBezTo>
                    <a:cubicBezTo>
                      <a:pt x="0" y="428371"/>
                      <a:pt x="428371" y="0"/>
                      <a:pt x="956945" y="0"/>
                    </a:cubicBezTo>
                    <a:lnTo>
                      <a:pt x="15458105" y="0"/>
                    </a:lnTo>
                    <a:cubicBezTo>
                      <a:pt x="15986551" y="0"/>
                      <a:pt x="16415049" y="428371"/>
                      <a:pt x="16415049" y="956945"/>
                    </a:cubicBezTo>
                    <a:cubicBezTo>
                      <a:pt x="16415049" y="1485392"/>
                      <a:pt x="15986551" y="1913890"/>
                      <a:pt x="15458105" y="1913890"/>
                    </a:cubicBezTo>
                    <a:close/>
                  </a:path>
                </a:pathLst>
              </a:custGeom>
              <a:solidFill>
                <a:srgbClr val="FFF5ED"/>
              </a:solidFill>
            </p:spPr>
          </p:sp>
          <p:sp>
            <p:nvSpPr>
              <p:cNvPr id="29" name="Freeform 29"/>
              <p:cNvSpPr/>
              <p:nvPr/>
            </p:nvSpPr>
            <p:spPr>
              <a:xfrm>
                <a:off x="0" y="0"/>
                <a:ext cx="16440449" cy="1939290"/>
              </a:xfrm>
              <a:custGeom>
                <a:avLst/>
                <a:gdLst/>
                <a:ahLst/>
                <a:cxnLst/>
                <a:rect l="l" t="t" r="r" b="b"/>
                <a:pathLst>
                  <a:path w="16440449" h="1939290">
                    <a:moveTo>
                      <a:pt x="15470805" y="0"/>
                    </a:moveTo>
                    <a:lnTo>
                      <a:pt x="969645" y="0"/>
                    </a:lnTo>
                    <a:cubicBezTo>
                      <a:pt x="434975" y="0"/>
                      <a:pt x="0" y="434975"/>
                      <a:pt x="0" y="969645"/>
                    </a:cubicBezTo>
                    <a:cubicBezTo>
                      <a:pt x="0" y="1504315"/>
                      <a:pt x="434975" y="1939290"/>
                      <a:pt x="969645" y="1939290"/>
                    </a:cubicBezTo>
                    <a:lnTo>
                      <a:pt x="15470805" y="1939290"/>
                    </a:lnTo>
                    <a:cubicBezTo>
                      <a:pt x="16005474" y="1939290"/>
                      <a:pt x="16440449" y="1504315"/>
                      <a:pt x="16440449" y="969645"/>
                    </a:cubicBezTo>
                    <a:cubicBezTo>
                      <a:pt x="16440449" y="434975"/>
                      <a:pt x="16005474" y="0"/>
                      <a:pt x="15470805" y="0"/>
                    </a:cubicBezTo>
                    <a:close/>
                    <a:moveTo>
                      <a:pt x="15470805" y="1913890"/>
                    </a:moveTo>
                    <a:lnTo>
                      <a:pt x="969645" y="1913890"/>
                    </a:lnTo>
                    <a:cubicBezTo>
                      <a:pt x="448945" y="1913890"/>
                      <a:pt x="25400" y="1490345"/>
                      <a:pt x="25400" y="969645"/>
                    </a:cubicBezTo>
                    <a:cubicBezTo>
                      <a:pt x="25400" y="448945"/>
                      <a:pt x="448945" y="25400"/>
                      <a:pt x="969645" y="25400"/>
                    </a:cubicBezTo>
                    <a:lnTo>
                      <a:pt x="15470805" y="25400"/>
                    </a:lnTo>
                    <a:cubicBezTo>
                      <a:pt x="15991505" y="25400"/>
                      <a:pt x="16415049" y="448945"/>
                      <a:pt x="16415049" y="969645"/>
                    </a:cubicBezTo>
                    <a:cubicBezTo>
                      <a:pt x="16415049" y="1490345"/>
                      <a:pt x="15991505" y="1913890"/>
                      <a:pt x="15470805" y="1913890"/>
                    </a:cubicBezTo>
                    <a:close/>
                  </a:path>
                </a:pathLst>
              </a:custGeom>
              <a:solidFill>
                <a:srgbClr val="000000"/>
              </a:solidFill>
            </p:spPr>
          </p:sp>
        </p:grpSp>
        <p:grpSp>
          <p:nvGrpSpPr>
            <p:cNvPr id="30" name="Group 30"/>
            <p:cNvGrpSpPr/>
            <p:nvPr/>
          </p:nvGrpSpPr>
          <p:grpSpPr>
            <a:xfrm>
              <a:off x="0" y="0"/>
              <a:ext cx="2444873" cy="1254027"/>
              <a:chOff x="0" y="0"/>
              <a:chExt cx="3780875" cy="1939290"/>
            </a:xfrm>
          </p:grpSpPr>
          <p:sp>
            <p:nvSpPr>
              <p:cNvPr id="31" name="Freeform 31"/>
              <p:cNvSpPr/>
              <p:nvPr/>
            </p:nvSpPr>
            <p:spPr>
              <a:xfrm>
                <a:off x="12700" y="12700"/>
                <a:ext cx="3755475" cy="1913890"/>
              </a:xfrm>
              <a:custGeom>
                <a:avLst/>
                <a:gdLst/>
                <a:ahLst/>
                <a:cxnLst/>
                <a:rect l="l" t="t" r="r" b="b"/>
                <a:pathLst>
                  <a:path w="3755475" h="1913890">
                    <a:moveTo>
                      <a:pt x="2798530" y="1913890"/>
                    </a:moveTo>
                    <a:lnTo>
                      <a:pt x="956945" y="1913890"/>
                    </a:lnTo>
                    <a:cubicBezTo>
                      <a:pt x="428371" y="1913890"/>
                      <a:pt x="0" y="1485392"/>
                      <a:pt x="0" y="956945"/>
                    </a:cubicBezTo>
                    <a:cubicBezTo>
                      <a:pt x="0" y="428371"/>
                      <a:pt x="428371" y="0"/>
                      <a:pt x="956945" y="0"/>
                    </a:cubicBezTo>
                    <a:lnTo>
                      <a:pt x="2798530" y="0"/>
                    </a:lnTo>
                    <a:cubicBezTo>
                      <a:pt x="3326976" y="0"/>
                      <a:pt x="3755475" y="428371"/>
                      <a:pt x="3755475" y="956945"/>
                    </a:cubicBezTo>
                    <a:cubicBezTo>
                      <a:pt x="3755475" y="1485392"/>
                      <a:pt x="3326977" y="1913890"/>
                      <a:pt x="2798530" y="1913890"/>
                    </a:cubicBezTo>
                    <a:close/>
                  </a:path>
                </a:pathLst>
              </a:custGeom>
              <a:solidFill>
                <a:srgbClr val="D6DFCC"/>
              </a:solidFill>
            </p:spPr>
          </p:sp>
          <p:sp>
            <p:nvSpPr>
              <p:cNvPr id="32" name="Freeform 32"/>
              <p:cNvSpPr/>
              <p:nvPr/>
            </p:nvSpPr>
            <p:spPr>
              <a:xfrm>
                <a:off x="0" y="0"/>
                <a:ext cx="3780875" cy="1939290"/>
              </a:xfrm>
              <a:custGeom>
                <a:avLst/>
                <a:gdLst/>
                <a:ahLst/>
                <a:cxnLst/>
                <a:rect l="l" t="t" r="r" b="b"/>
                <a:pathLst>
                  <a:path w="3780875" h="1939290">
                    <a:moveTo>
                      <a:pt x="2811230" y="0"/>
                    </a:moveTo>
                    <a:lnTo>
                      <a:pt x="969645" y="0"/>
                    </a:lnTo>
                    <a:cubicBezTo>
                      <a:pt x="434975" y="0"/>
                      <a:pt x="0" y="434975"/>
                      <a:pt x="0" y="969645"/>
                    </a:cubicBezTo>
                    <a:cubicBezTo>
                      <a:pt x="0" y="1504315"/>
                      <a:pt x="434975" y="1939290"/>
                      <a:pt x="969645" y="1939290"/>
                    </a:cubicBezTo>
                    <a:lnTo>
                      <a:pt x="2811230" y="1939290"/>
                    </a:lnTo>
                    <a:cubicBezTo>
                      <a:pt x="3345900" y="1939290"/>
                      <a:pt x="3780875" y="1504315"/>
                      <a:pt x="3780875" y="969645"/>
                    </a:cubicBezTo>
                    <a:cubicBezTo>
                      <a:pt x="3780875" y="434975"/>
                      <a:pt x="3345900" y="0"/>
                      <a:pt x="2811230" y="0"/>
                    </a:cubicBezTo>
                    <a:close/>
                    <a:moveTo>
                      <a:pt x="2811230" y="1913890"/>
                    </a:moveTo>
                    <a:lnTo>
                      <a:pt x="969645" y="1913890"/>
                    </a:lnTo>
                    <a:cubicBezTo>
                      <a:pt x="448945" y="1913890"/>
                      <a:pt x="25400" y="1490345"/>
                      <a:pt x="25400" y="969645"/>
                    </a:cubicBezTo>
                    <a:cubicBezTo>
                      <a:pt x="25400" y="448945"/>
                      <a:pt x="448945" y="25400"/>
                      <a:pt x="969645" y="25400"/>
                    </a:cubicBezTo>
                    <a:lnTo>
                      <a:pt x="2811230" y="25400"/>
                    </a:lnTo>
                    <a:cubicBezTo>
                      <a:pt x="3331930" y="25400"/>
                      <a:pt x="3755475" y="448945"/>
                      <a:pt x="3755475" y="969645"/>
                    </a:cubicBezTo>
                    <a:cubicBezTo>
                      <a:pt x="3755475" y="1490345"/>
                      <a:pt x="3331930" y="1913890"/>
                      <a:pt x="2811230" y="1913890"/>
                    </a:cubicBezTo>
                    <a:close/>
                  </a:path>
                </a:pathLst>
              </a:custGeom>
              <a:solidFill>
                <a:srgbClr val="000000"/>
              </a:solidFill>
            </p:spPr>
          </p:sp>
        </p:grpSp>
        <p:sp>
          <p:nvSpPr>
            <p:cNvPr id="33" name="TextBox 33"/>
            <p:cNvSpPr txBox="1"/>
            <p:nvPr/>
          </p:nvSpPr>
          <p:spPr>
            <a:xfrm>
              <a:off x="1011624" y="262947"/>
              <a:ext cx="421625" cy="613833"/>
            </a:xfrm>
            <a:prstGeom prst="rect">
              <a:avLst/>
            </a:prstGeom>
          </p:spPr>
          <p:txBody>
            <a:bodyPr lIns="0" tIns="0" rIns="0" bIns="0" rtlCol="0" anchor="t">
              <a:spAutoFit/>
            </a:bodyPr>
            <a:lstStyle/>
            <a:p>
              <a:pPr algn="ctr">
                <a:lnSpc>
                  <a:spcPts val="3499"/>
                </a:lnSpc>
              </a:pPr>
              <a:r>
                <a:rPr lang="en-US" sz="2499">
                  <a:solidFill>
                    <a:srgbClr val="000000"/>
                  </a:solidFill>
                  <a:latin typeface="Agrandir Bold"/>
                </a:rPr>
                <a:t>3</a:t>
              </a:r>
            </a:p>
          </p:txBody>
        </p:sp>
        <p:sp>
          <p:nvSpPr>
            <p:cNvPr id="34" name="TextBox 34"/>
            <p:cNvSpPr txBox="1"/>
            <p:nvPr/>
          </p:nvSpPr>
          <p:spPr>
            <a:xfrm>
              <a:off x="3055873" y="290691"/>
              <a:ext cx="6954893" cy="707570"/>
            </a:xfrm>
            <a:prstGeom prst="rect">
              <a:avLst/>
            </a:prstGeom>
          </p:spPr>
          <p:txBody>
            <a:bodyPr lIns="0" tIns="0" rIns="0" bIns="0" rtlCol="0" anchor="t">
              <a:spAutoFit/>
            </a:bodyPr>
            <a:lstStyle/>
            <a:p>
              <a:pPr algn="l">
                <a:lnSpc>
                  <a:spcPts val="4479"/>
                </a:lnSpc>
              </a:pPr>
              <a:r>
                <a:rPr lang="en-US" sz="3199">
                  <a:solidFill>
                    <a:srgbClr val="000000"/>
                  </a:solidFill>
                  <a:latin typeface="Quicksand"/>
                </a:rPr>
                <a:t>Kết quả thực nghiệm</a:t>
              </a:r>
            </a:p>
          </p:txBody>
        </p:sp>
      </p:grpSp>
      <p:sp>
        <p:nvSpPr>
          <p:cNvPr id="35" name="Freeform 35"/>
          <p:cNvSpPr/>
          <p:nvPr/>
        </p:nvSpPr>
        <p:spPr>
          <a:xfrm>
            <a:off x="9144000" y="1335720"/>
            <a:ext cx="8301846" cy="8398155"/>
          </a:xfrm>
          <a:custGeom>
            <a:avLst/>
            <a:gdLst/>
            <a:ahLst/>
            <a:cxnLst/>
            <a:rect l="l" t="t" r="r" b="b"/>
            <a:pathLst>
              <a:path w="8301846" h="8398155">
                <a:moveTo>
                  <a:pt x="0" y="0"/>
                </a:moveTo>
                <a:lnTo>
                  <a:pt x="8301846" y="0"/>
                </a:lnTo>
                <a:lnTo>
                  <a:pt x="8301846" y="8398154"/>
                </a:lnTo>
                <a:lnTo>
                  <a:pt x="0" y="8398154"/>
                </a:lnTo>
                <a:lnTo>
                  <a:pt x="0" y="0"/>
                </a:lnTo>
                <a:close/>
              </a:path>
            </a:pathLst>
          </a:custGeom>
          <a:blipFill>
            <a:blip r:embed="rId3"/>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TextBox 2"/>
          <p:cNvSpPr txBox="1"/>
          <p:nvPr/>
        </p:nvSpPr>
        <p:spPr>
          <a:xfrm>
            <a:off x="0" y="140495"/>
            <a:ext cx="16785598" cy="1028700"/>
          </a:xfrm>
          <a:prstGeom prst="rect">
            <a:avLst/>
          </a:prstGeom>
        </p:spPr>
        <p:txBody>
          <a:bodyPr lIns="0" tIns="0" rIns="0" bIns="0" rtlCol="0" anchor="t">
            <a:spAutoFit/>
          </a:bodyPr>
          <a:lstStyle/>
          <a:p>
            <a:pPr marL="0" lvl="0" indent="0" algn="ctr">
              <a:lnSpc>
                <a:spcPts val="8040"/>
              </a:lnSpc>
              <a:spcBef>
                <a:spcPct val="0"/>
              </a:spcBef>
            </a:pPr>
            <a:r>
              <a:rPr lang="en-US" sz="6700">
                <a:solidFill>
                  <a:srgbClr val="000000"/>
                </a:solidFill>
                <a:latin typeface="Quicksand Bold"/>
              </a:rPr>
              <a:t>Xây dựng thêm thuộc tính</a:t>
            </a:r>
          </a:p>
        </p:txBody>
      </p:sp>
      <p:sp>
        <p:nvSpPr>
          <p:cNvPr id="3" name="TextBox 3"/>
          <p:cNvSpPr txBox="1"/>
          <p:nvPr/>
        </p:nvSpPr>
        <p:spPr>
          <a:xfrm>
            <a:off x="1744945" y="2399515"/>
            <a:ext cx="14229988" cy="5959094"/>
          </a:xfrm>
          <a:prstGeom prst="rect">
            <a:avLst/>
          </a:prstGeom>
        </p:spPr>
        <p:txBody>
          <a:bodyPr lIns="0" tIns="0" rIns="0" bIns="0" rtlCol="0" anchor="t">
            <a:spAutoFit/>
          </a:bodyPr>
          <a:lstStyle/>
          <a:p>
            <a:pPr algn="just">
              <a:lnSpc>
                <a:spcPts val="4768"/>
              </a:lnSpc>
            </a:pPr>
            <a:r>
              <a:rPr lang="en-US" sz="3200">
                <a:solidFill>
                  <a:srgbClr val="000000"/>
                </a:solidFill>
                <a:latin typeface="Quicksand"/>
              </a:rPr>
              <a:t>Trong dataset trên, không cần thiết phải xây dựng thêm thuộc tính bởi vì các yếu tố sau đã được đáp ứng:</a:t>
            </a:r>
          </a:p>
          <a:p>
            <a:pPr marL="690882" lvl="1" indent="-345441" algn="just">
              <a:lnSpc>
                <a:spcPts val="4768"/>
              </a:lnSpc>
              <a:buFont typeface="Arial"/>
              <a:buChar char="•"/>
            </a:pPr>
            <a:r>
              <a:rPr lang="en-US" sz="3200">
                <a:solidFill>
                  <a:srgbClr val="000000"/>
                </a:solidFill>
                <a:latin typeface="Quicksand"/>
              </a:rPr>
              <a:t>Bộ dữ liệu hiện tại đã chứa đầy đủ thông tin cần thiết cho mục tiêu chính là phân tích tuổi thọ “Life Expectancy” hoặc mô hình học máy.</a:t>
            </a:r>
          </a:p>
          <a:p>
            <a:pPr marL="690882" lvl="1" indent="-345441" algn="just">
              <a:lnSpc>
                <a:spcPts val="4768"/>
              </a:lnSpc>
              <a:buFont typeface="Arial"/>
              <a:buChar char="•"/>
            </a:pPr>
            <a:r>
              <a:rPr lang="en-US" sz="3200">
                <a:solidFill>
                  <a:srgbClr val="000000"/>
                </a:solidFill>
                <a:latin typeface="Quicksand"/>
              </a:rPr>
              <a:t>Các thuộc tính trong dataset đã cung cấp một cái nhìn toàn diện về số liệu tuổi thọ trung bình của mỗi quốc gia qua từng năm.</a:t>
            </a:r>
          </a:p>
          <a:p>
            <a:pPr marL="690882" lvl="1" indent="-345441" algn="just">
              <a:lnSpc>
                <a:spcPts val="4768"/>
              </a:lnSpc>
              <a:buFont typeface="Arial"/>
              <a:buChar char="•"/>
            </a:pPr>
            <a:r>
              <a:rPr lang="en-US" sz="3200">
                <a:solidFill>
                  <a:srgbClr val="000000"/>
                </a:solidFill>
                <a:latin typeface="Quicksand"/>
              </a:rPr>
              <a:t>Việc thêm mới thuộc tính có thể không cần thiết hoặc thậm chí có thể tăng độ phức tạp của dữ liệu.</a:t>
            </a:r>
          </a:p>
          <a:p>
            <a:pPr algn="just">
              <a:lnSpc>
                <a:spcPts val="4768"/>
              </a:lnSpc>
            </a:pPr>
            <a:r>
              <a:rPr lang="en-US" sz="3200">
                <a:solidFill>
                  <a:srgbClr val="000000"/>
                </a:solidFill>
                <a:latin typeface="Quicksand"/>
              </a:rPr>
              <a:t>Vậy nên, dữ liệu này đã đáp ứng đủ yêu cầu phân tích, việc giữ nguyên toàn bộ thuộc tính hiện tại là một quyết định hợp lý.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6DFC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40697"/>
            <a:ext cx="9809192" cy="7205605"/>
            <a:chOff x="0" y="0"/>
            <a:chExt cx="73250134" cy="53807850"/>
          </a:xfrm>
        </p:grpSpPr>
        <p:sp>
          <p:nvSpPr>
            <p:cNvPr id="3" name="Freeform 3"/>
            <p:cNvSpPr/>
            <p:nvPr/>
          </p:nvSpPr>
          <p:spPr>
            <a:xfrm>
              <a:off x="72390" y="72390"/>
              <a:ext cx="73105357" cy="53663071"/>
            </a:xfrm>
            <a:custGeom>
              <a:avLst/>
              <a:gdLst/>
              <a:ahLst/>
              <a:cxnLst/>
              <a:rect l="l" t="t" r="r" b="b"/>
              <a:pathLst>
                <a:path w="73105357" h="53663071">
                  <a:moveTo>
                    <a:pt x="0" y="0"/>
                  </a:moveTo>
                  <a:lnTo>
                    <a:pt x="73105357" y="0"/>
                  </a:lnTo>
                  <a:lnTo>
                    <a:pt x="73105357" y="53663071"/>
                  </a:lnTo>
                  <a:lnTo>
                    <a:pt x="0" y="53663071"/>
                  </a:lnTo>
                  <a:lnTo>
                    <a:pt x="0" y="0"/>
                  </a:lnTo>
                  <a:close/>
                </a:path>
              </a:pathLst>
            </a:custGeom>
            <a:solidFill>
              <a:srgbClr val="FFF5ED"/>
            </a:solidFill>
          </p:spPr>
        </p:sp>
        <p:sp>
          <p:nvSpPr>
            <p:cNvPr id="4" name="Freeform 4"/>
            <p:cNvSpPr/>
            <p:nvPr/>
          </p:nvSpPr>
          <p:spPr>
            <a:xfrm>
              <a:off x="0" y="0"/>
              <a:ext cx="73250134" cy="53807847"/>
            </a:xfrm>
            <a:custGeom>
              <a:avLst/>
              <a:gdLst/>
              <a:ahLst/>
              <a:cxnLst/>
              <a:rect l="l" t="t" r="r" b="b"/>
              <a:pathLst>
                <a:path w="73250134" h="53807847">
                  <a:moveTo>
                    <a:pt x="73105355" y="53663069"/>
                  </a:moveTo>
                  <a:lnTo>
                    <a:pt x="73250134" y="53663069"/>
                  </a:lnTo>
                  <a:lnTo>
                    <a:pt x="73250134" y="53807847"/>
                  </a:lnTo>
                  <a:lnTo>
                    <a:pt x="73105355" y="53807847"/>
                  </a:lnTo>
                  <a:lnTo>
                    <a:pt x="73105355" y="53663069"/>
                  </a:lnTo>
                  <a:close/>
                  <a:moveTo>
                    <a:pt x="0" y="144780"/>
                  </a:moveTo>
                  <a:lnTo>
                    <a:pt x="144780" y="144780"/>
                  </a:lnTo>
                  <a:lnTo>
                    <a:pt x="144780" y="53663069"/>
                  </a:lnTo>
                  <a:lnTo>
                    <a:pt x="0" y="53663069"/>
                  </a:lnTo>
                  <a:lnTo>
                    <a:pt x="0" y="144780"/>
                  </a:lnTo>
                  <a:close/>
                  <a:moveTo>
                    <a:pt x="0" y="53663069"/>
                  </a:moveTo>
                  <a:lnTo>
                    <a:pt x="144780" y="53663069"/>
                  </a:lnTo>
                  <a:lnTo>
                    <a:pt x="144780" y="53807847"/>
                  </a:lnTo>
                  <a:lnTo>
                    <a:pt x="0" y="53807847"/>
                  </a:lnTo>
                  <a:lnTo>
                    <a:pt x="0" y="53663069"/>
                  </a:lnTo>
                  <a:close/>
                  <a:moveTo>
                    <a:pt x="73105355" y="144780"/>
                  </a:moveTo>
                  <a:lnTo>
                    <a:pt x="73250134" y="144780"/>
                  </a:lnTo>
                  <a:lnTo>
                    <a:pt x="73250134" y="53663069"/>
                  </a:lnTo>
                  <a:lnTo>
                    <a:pt x="73105355" y="53663069"/>
                  </a:lnTo>
                  <a:lnTo>
                    <a:pt x="73105355" y="144780"/>
                  </a:lnTo>
                  <a:close/>
                  <a:moveTo>
                    <a:pt x="144780" y="53663069"/>
                  </a:moveTo>
                  <a:lnTo>
                    <a:pt x="73105355" y="53663069"/>
                  </a:lnTo>
                  <a:lnTo>
                    <a:pt x="73105355" y="53807847"/>
                  </a:lnTo>
                  <a:lnTo>
                    <a:pt x="144780" y="53807847"/>
                  </a:lnTo>
                  <a:lnTo>
                    <a:pt x="144780" y="53663069"/>
                  </a:lnTo>
                  <a:close/>
                  <a:moveTo>
                    <a:pt x="73105355" y="0"/>
                  </a:moveTo>
                  <a:lnTo>
                    <a:pt x="73250134" y="0"/>
                  </a:lnTo>
                  <a:lnTo>
                    <a:pt x="73250134" y="144780"/>
                  </a:lnTo>
                  <a:lnTo>
                    <a:pt x="73105355" y="144780"/>
                  </a:lnTo>
                  <a:lnTo>
                    <a:pt x="73105355" y="0"/>
                  </a:lnTo>
                  <a:close/>
                  <a:moveTo>
                    <a:pt x="0" y="0"/>
                  </a:moveTo>
                  <a:lnTo>
                    <a:pt x="144780" y="0"/>
                  </a:lnTo>
                  <a:lnTo>
                    <a:pt x="144780" y="144780"/>
                  </a:lnTo>
                  <a:lnTo>
                    <a:pt x="0" y="144780"/>
                  </a:lnTo>
                  <a:lnTo>
                    <a:pt x="0" y="0"/>
                  </a:lnTo>
                  <a:close/>
                  <a:moveTo>
                    <a:pt x="144780" y="0"/>
                  </a:moveTo>
                  <a:lnTo>
                    <a:pt x="73105355" y="0"/>
                  </a:lnTo>
                  <a:lnTo>
                    <a:pt x="73105355" y="144780"/>
                  </a:lnTo>
                  <a:lnTo>
                    <a:pt x="144780" y="144780"/>
                  </a:lnTo>
                  <a:lnTo>
                    <a:pt x="144780" y="0"/>
                  </a:lnTo>
                  <a:close/>
                </a:path>
              </a:pathLst>
            </a:custGeom>
            <a:solidFill>
              <a:srgbClr val="000000"/>
            </a:solidFill>
          </p:spPr>
        </p:sp>
      </p:grpSp>
      <p:sp>
        <p:nvSpPr>
          <p:cNvPr id="5" name="AutoShape 5"/>
          <p:cNvSpPr/>
          <p:nvPr/>
        </p:nvSpPr>
        <p:spPr>
          <a:xfrm flipH="1" flipV="1">
            <a:off x="11320063" y="22"/>
            <a:ext cx="23812" cy="10287000"/>
          </a:xfrm>
          <a:prstGeom prst="line">
            <a:avLst/>
          </a:prstGeom>
          <a:ln w="19050" cap="rnd">
            <a:solidFill>
              <a:srgbClr val="000000"/>
            </a:solidFill>
            <a:prstDash val="solid"/>
            <a:headEnd type="none" w="sm" len="sm"/>
            <a:tailEnd type="none" w="sm" len="sm"/>
          </a:ln>
        </p:spPr>
      </p:sp>
      <p:sp>
        <p:nvSpPr>
          <p:cNvPr id="6" name="Freeform 6"/>
          <p:cNvSpPr/>
          <p:nvPr/>
        </p:nvSpPr>
        <p:spPr>
          <a:xfrm>
            <a:off x="11548004" y="1881342"/>
            <a:ext cx="6739996" cy="6524316"/>
          </a:xfrm>
          <a:custGeom>
            <a:avLst/>
            <a:gdLst/>
            <a:ahLst/>
            <a:cxnLst/>
            <a:rect l="l" t="t" r="r" b="b"/>
            <a:pathLst>
              <a:path w="6739996" h="6524316">
                <a:moveTo>
                  <a:pt x="0" y="0"/>
                </a:moveTo>
                <a:lnTo>
                  <a:pt x="6739996" y="0"/>
                </a:lnTo>
                <a:lnTo>
                  <a:pt x="6739996" y="6524316"/>
                </a:lnTo>
                <a:lnTo>
                  <a:pt x="0" y="65243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224011" y="4614862"/>
            <a:ext cx="9418570" cy="1057275"/>
          </a:xfrm>
          <a:prstGeom prst="rect">
            <a:avLst/>
          </a:prstGeom>
        </p:spPr>
        <p:txBody>
          <a:bodyPr lIns="0" tIns="0" rIns="0" bIns="0" rtlCol="0" anchor="t">
            <a:spAutoFit/>
          </a:bodyPr>
          <a:lstStyle/>
          <a:p>
            <a:pPr marL="0" lvl="0" indent="0">
              <a:lnSpc>
                <a:spcPts val="8399"/>
              </a:lnSpc>
              <a:spcBef>
                <a:spcPct val="0"/>
              </a:spcBef>
            </a:pPr>
            <a:r>
              <a:rPr lang="en-US" sz="6999">
                <a:solidFill>
                  <a:srgbClr val="000000"/>
                </a:solidFill>
                <a:latin typeface="Quicksand Bold"/>
              </a:rPr>
              <a:t>RỜI RẠC HÓA DỮ LIỆU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239817" y="1782236"/>
            <a:ext cx="10173965" cy="792235"/>
          </a:xfrm>
          <a:custGeom>
            <a:avLst/>
            <a:gdLst/>
            <a:ahLst/>
            <a:cxnLst/>
            <a:rect l="l" t="t" r="r" b="b"/>
            <a:pathLst>
              <a:path w="10173965" h="792235">
                <a:moveTo>
                  <a:pt x="0" y="0"/>
                </a:moveTo>
                <a:lnTo>
                  <a:pt x="10173965" y="0"/>
                </a:lnTo>
                <a:lnTo>
                  <a:pt x="10173965" y="792235"/>
                </a:lnTo>
                <a:lnTo>
                  <a:pt x="0" y="792235"/>
                </a:lnTo>
                <a:lnTo>
                  <a:pt x="0" y="0"/>
                </a:lnTo>
                <a:close/>
              </a:path>
            </a:pathLst>
          </a:custGeom>
          <a:blipFill>
            <a:blip r:embed="rId2"/>
            <a:stretch>
              <a:fillRect/>
            </a:stretch>
          </a:blipFill>
        </p:spPr>
      </p:sp>
      <p:sp>
        <p:nvSpPr>
          <p:cNvPr id="3" name="Freeform 3"/>
          <p:cNvSpPr/>
          <p:nvPr/>
        </p:nvSpPr>
        <p:spPr>
          <a:xfrm>
            <a:off x="1415296" y="2704717"/>
            <a:ext cx="10502113" cy="3500704"/>
          </a:xfrm>
          <a:custGeom>
            <a:avLst/>
            <a:gdLst/>
            <a:ahLst/>
            <a:cxnLst/>
            <a:rect l="l" t="t" r="r" b="b"/>
            <a:pathLst>
              <a:path w="10502113" h="3500704">
                <a:moveTo>
                  <a:pt x="0" y="0"/>
                </a:moveTo>
                <a:lnTo>
                  <a:pt x="10502113" y="0"/>
                </a:lnTo>
                <a:lnTo>
                  <a:pt x="10502113" y="3500704"/>
                </a:lnTo>
                <a:lnTo>
                  <a:pt x="0" y="3500704"/>
                </a:lnTo>
                <a:lnTo>
                  <a:pt x="0" y="0"/>
                </a:lnTo>
                <a:close/>
              </a:path>
            </a:pathLst>
          </a:custGeom>
          <a:blipFill>
            <a:blip r:embed="rId3"/>
            <a:stretch>
              <a:fillRect/>
            </a:stretch>
          </a:blipFill>
        </p:spPr>
      </p:sp>
      <p:sp>
        <p:nvSpPr>
          <p:cNvPr id="4" name="Freeform 4"/>
          <p:cNvSpPr/>
          <p:nvPr/>
        </p:nvSpPr>
        <p:spPr>
          <a:xfrm>
            <a:off x="5612711" y="6335668"/>
            <a:ext cx="10806540" cy="3844751"/>
          </a:xfrm>
          <a:custGeom>
            <a:avLst/>
            <a:gdLst/>
            <a:ahLst/>
            <a:cxnLst/>
            <a:rect l="l" t="t" r="r" b="b"/>
            <a:pathLst>
              <a:path w="10806540" h="3844751">
                <a:moveTo>
                  <a:pt x="0" y="0"/>
                </a:moveTo>
                <a:lnTo>
                  <a:pt x="10806540" y="0"/>
                </a:lnTo>
                <a:lnTo>
                  <a:pt x="10806540" y="3844751"/>
                </a:lnTo>
                <a:lnTo>
                  <a:pt x="0" y="3844751"/>
                </a:lnTo>
                <a:lnTo>
                  <a:pt x="0" y="0"/>
                </a:lnTo>
                <a:close/>
              </a:path>
            </a:pathLst>
          </a:custGeom>
          <a:blipFill>
            <a:blip r:embed="rId4"/>
            <a:stretch>
              <a:fillRect/>
            </a:stretch>
          </a:blipFill>
        </p:spPr>
      </p:sp>
      <p:sp>
        <p:nvSpPr>
          <p:cNvPr id="5" name="TextBox 5"/>
          <p:cNvSpPr txBox="1"/>
          <p:nvPr/>
        </p:nvSpPr>
        <p:spPr>
          <a:xfrm>
            <a:off x="-5593729" y="509587"/>
            <a:ext cx="16785598" cy="1028700"/>
          </a:xfrm>
          <a:prstGeom prst="rect">
            <a:avLst/>
          </a:prstGeom>
        </p:spPr>
        <p:txBody>
          <a:bodyPr lIns="0" tIns="0" rIns="0" bIns="0" rtlCol="0" anchor="t">
            <a:spAutoFit/>
          </a:bodyPr>
          <a:lstStyle/>
          <a:p>
            <a:pPr marL="0" lvl="0" indent="0" algn="ctr">
              <a:lnSpc>
                <a:spcPts val="8040"/>
              </a:lnSpc>
              <a:spcBef>
                <a:spcPct val="0"/>
              </a:spcBef>
            </a:pPr>
            <a:r>
              <a:rPr lang="en-US" sz="6700">
                <a:solidFill>
                  <a:srgbClr val="000000"/>
                </a:solidFill>
                <a:latin typeface="Quicksand Bold"/>
              </a:rPr>
              <a:t>Encoding</a:t>
            </a:r>
          </a:p>
        </p:txBody>
      </p:sp>
      <p:sp>
        <p:nvSpPr>
          <p:cNvPr id="6" name="TextBox 6"/>
          <p:cNvSpPr txBox="1"/>
          <p:nvPr/>
        </p:nvSpPr>
        <p:spPr>
          <a:xfrm>
            <a:off x="11917409" y="3727767"/>
            <a:ext cx="5888818" cy="2214245"/>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Quicksand"/>
              </a:rPr>
              <a:t>=&gt; Cột mới được tạo trong cơ sở dữ liệu, với tên cột được thêm vào dưới dạng tiền tố.</a:t>
            </a:r>
          </a:p>
          <a:p>
            <a:pPr algn="ctr">
              <a:lnSpc>
                <a:spcPts val="4480"/>
              </a:lnSpc>
              <a:spcBef>
                <a:spcPct val="0"/>
              </a:spcBef>
            </a:pPr>
            <a:endParaRPr lang="en-US" sz="3200">
              <a:solidFill>
                <a:srgbClr val="000000"/>
              </a:solidFill>
              <a:latin typeface="Quicksan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Freeform 2"/>
          <p:cNvSpPr/>
          <p:nvPr/>
        </p:nvSpPr>
        <p:spPr>
          <a:xfrm>
            <a:off x="664754" y="1651342"/>
            <a:ext cx="7267628" cy="6808874"/>
          </a:xfrm>
          <a:custGeom>
            <a:avLst/>
            <a:gdLst/>
            <a:ahLst/>
            <a:cxnLst/>
            <a:rect l="l" t="t" r="r" b="b"/>
            <a:pathLst>
              <a:path w="7267628" h="6808874">
                <a:moveTo>
                  <a:pt x="0" y="0"/>
                </a:moveTo>
                <a:lnTo>
                  <a:pt x="7267628" y="0"/>
                </a:lnTo>
                <a:lnTo>
                  <a:pt x="7267628" y="6808874"/>
                </a:lnTo>
                <a:lnTo>
                  <a:pt x="0" y="6808874"/>
                </a:lnTo>
                <a:lnTo>
                  <a:pt x="0" y="0"/>
                </a:lnTo>
                <a:close/>
              </a:path>
            </a:pathLst>
          </a:custGeom>
          <a:blipFill>
            <a:blip r:embed="rId2"/>
            <a:stretch>
              <a:fillRect/>
            </a:stretch>
          </a:blipFill>
        </p:spPr>
      </p:sp>
      <p:sp>
        <p:nvSpPr>
          <p:cNvPr id="3" name="Freeform 3"/>
          <p:cNvSpPr/>
          <p:nvPr/>
        </p:nvSpPr>
        <p:spPr>
          <a:xfrm>
            <a:off x="8048369" y="3416578"/>
            <a:ext cx="9998162" cy="3372396"/>
          </a:xfrm>
          <a:custGeom>
            <a:avLst/>
            <a:gdLst/>
            <a:ahLst/>
            <a:cxnLst/>
            <a:rect l="l" t="t" r="r" b="b"/>
            <a:pathLst>
              <a:path w="9998162" h="3372396">
                <a:moveTo>
                  <a:pt x="0" y="0"/>
                </a:moveTo>
                <a:lnTo>
                  <a:pt x="9998162" y="0"/>
                </a:lnTo>
                <a:lnTo>
                  <a:pt x="9998162" y="3372396"/>
                </a:lnTo>
                <a:lnTo>
                  <a:pt x="0" y="3372396"/>
                </a:lnTo>
                <a:lnTo>
                  <a:pt x="0" y="0"/>
                </a:lnTo>
                <a:close/>
              </a:path>
            </a:pathLst>
          </a:custGeom>
          <a:blipFill>
            <a:blip r:embed="rId3"/>
            <a:stretch>
              <a:fillRect/>
            </a:stretch>
          </a:blipFill>
        </p:spPr>
      </p:sp>
      <p:sp>
        <p:nvSpPr>
          <p:cNvPr id="4" name="TextBox 4"/>
          <p:cNvSpPr txBox="1"/>
          <p:nvPr/>
        </p:nvSpPr>
        <p:spPr>
          <a:xfrm>
            <a:off x="-5593729" y="509587"/>
            <a:ext cx="16785598" cy="1028700"/>
          </a:xfrm>
          <a:prstGeom prst="rect">
            <a:avLst/>
          </a:prstGeom>
        </p:spPr>
        <p:txBody>
          <a:bodyPr lIns="0" tIns="0" rIns="0" bIns="0" rtlCol="0" anchor="t">
            <a:spAutoFit/>
          </a:bodyPr>
          <a:lstStyle/>
          <a:p>
            <a:pPr marL="0" lvl="0" indent="0" algn="ctr">
              <a:lnSpc>
                <a:spcPts val="8040"/>
              </a:lnSpc>
              <a:spcBef>
                <a:spcPct val="0"/>
              </a:spcBef>
            </a:pPr>
            <a:r>
              <a:rPr lang="en-US" sz="6700">
                <a:solidFill>
                  <a:srgbClr val="000000"/>
                </a:solidFill>
                <a:latin typeface="Quicksand Bold"/>
              </a:rPr>
              <a:t>Binning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TextBox 2"/>
          <p:cNvSpPr txBox="1"/>
          <p:nvPr/>
        </p:nvSpPr>
        <p:spPr>
          <a:xfrm>
            <a:off x="2191213" y="904875"/>
            <a:ext cx="13905574" cy="1111250"/>
          </a:xfrm>
          <a:prstGeom prst="rect">
            <a:avLst/>
          </a:prstGeom>
        </p:spPr>
        <p:txBody>
          <a:bodyPr lIns="0" tIns="0" rIns="0" bIns="0" rtlCol="0" anchor="t">
            <a:spAutoFit/>
          </a:bodyPr>
          <a:lstStyle/>
          <a:p>
            <a:pPr algn="ctr">
              <a:lnSpc>
                <a:spcPts val="9100"/>
              </a:lnSpc>
              <a:spcBef>
                <a:spcPct val="0"/>
              </a:spcBef>
            </a:pPr>
            <a:r>
              <a:rPr lang="en-US" sz="6500">
                <a:solidFill>
                  <a:srgbClr val="000000"/>
                </a:solidFill>
                <a:latin typeface="Quicksand Bold"/>
              </a:rPr>
              <a:t>Nhận xét tổng quan bài nghiên cứu</a:t>
            </a:r>
          </a:p>
        </p:txBody>
      </p:sp>
      <p:sp>
        <p:nvSpPr>
          <p:cNvPr id="3" name="TextBox 3"/>
          <p:cNvSpPr txBox="1"/>
          <p:nvPr/>
        </p:nvSpPr>
        <p:spPr>
          <a:xfrm>
            <a:off x="1220321" y="3023086"/>
            <a:ext cx="15847359" cy="5585847"/>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Quicksand"/>
              </a:rPr>
              <a:t>Với bài báo cáo nghiên cứu trên, nhóm đã thực hiện đúng đầy đủ quy trình các bước tiền xử lý dữ liệu. Từ các bước làm sạch, biến đổi, cho đến rời rạc hóa dữ liệu đã được nhóm áp dụng một cách thận trọng, có chủ đích rõ ràng. Theo đó đảm bảo dữ liệu đầu vào cho các mô hình phân tích sau này là sạch và đáng tin cậy. </a:t>
            </a:r>
          </a:p>
          <a:p>
            <a:pPr algn="just">
              <a:lnSpc>
                <a:spcPts val="4480"/>
              </a:lnSpc>
            </a:pPr>
            <a:endParaRPr lang="en-US" sz="3200">
              <a:solidFill>
                <a:srgbClr val="000000"/>
              </a:solidFill>
              <a:latin typeface="Quicksand"/>
            </a:endParaRPr>
          </a:p>
          <a:p>
            <a:pPr marL="690881" lvl="1" indent="-345440" algn="just">
              <a:lnSpc>
                <a:spcPts val="4480"/>
              </a:lnSpc>
              <a:buFont typeface="Arial"/>
              <a:buChar char="•"/>
            </a:pPr>
            <a:r>
              <a:rPr lang="en-US" sz="3200">
                <a:solidFill>
                  <a:srgbClr val="000000"/>
                </a:solidFill>
                <a:latin typeface="Quicksand"/>
              </a:rPr>
              <a:t>Cách tiếp cận này không chỉ cải thiện chất lượng của dữ liệu mà còn góp phần tăng cường tính khách quan, độ chính xác của kết quả nghiên cứu tuổi thọ trung bình các quốc gia. Theo đó sẽ tạo điều kiện thuận lợi, đưa ra các quyết định dựa trên dataset một cách hiệu quả hơn.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6DFCC"/>
        </a:solidFill>
        <a:effectLst/>
      </p:bgPr>
    </p:bg>
    <p:spTree>
      <p:nvGrpSpPr>
        <p:cNvPr id="1" name=""/>
        <p:cNvGrpSpPr/>
        <p:nvPr/>
      </p:nvGrpSpPr>
      <p:grpSpPr>
        <a:xfrm>
          <a:off x="0" y="0"/>
          <a:ext cx="0" cy="0"/>
          <a:chOff x="0" y="0"/>
          <a:chExt cx="0" cy="0"/>
        </a:xfrm>
      </p:grpSpPr>
      <p:grpSp>
        <p:nvGrpSpPr>
          <p:cNvPr id="2" name="Group 2"/>
          <p:cNvGrpSpPr/>
          <p:nvPr/>
        </p:nvGrpSpPr>
        <p:grpSpPr>
          <a:xfrm>
            <a:off x="680480" y="625871"/>
            <a:ext cx="16927040" cy="9035258"/>
            <a:chOff x="0" y="0"/>
            <a:chExt cx="126402652" cy="67470777"/>
          </a:xfrm>
        </p:grpSpPr>
        <p:sp>
          <p:nvSpPr>
            <p:cNvPr id="3" name="Freeform 3"/>
            <p:cNvSpPr/>
            <p:nvPr/>
          </p:nvSpPr>
          <p:spPr>
            <a:xfrm>
              <a:off x="72390" y="72390"/>
              <a:ext cx="126257871" cy="67325995"/>
            </a:xfrm>
            <a:custGeom>
              <a:avLst/>
              <a:gdLst/>
              <a:ahLst/>
              <a:cxnLst/>
              <a:rect l="l" t="t" r="r" b="b"/>
              <a:pathLst>
                <a:path w="126257871" h="67325995">
                  <a:moveTo>
                    <a:pt x="0" y="0"/>
                  </a:moveTo>
                  <a:lnTo>
                    <a:pt x="126257871" y="0"/>
                  </a:lnTo>
                  <a:lnTo>
                    <a:pt x="126257871" y="67325995"/>
                  </a:lnTo>
                  <a:lnTo>
                    <a:pt x="0" y="67325995"/>
                  </a:lnTo>
                  <a:lnTo>
                    <a:pt x="0" y="0"/>
                  </a:lnTo>
                  <a:close/>
                </a:path>
              </a:pathLst>
            </a:custGeom>
            <a:solidFill>
              <a:srgbClr val="FFF5ED"/>
            </a:solidFill>
          </p:spPr>
        </p:sp>
        <p:sp>
          <p:nvSpPr>
            <p:cNvPr id="4" name="Freeform 4"/>
            <p:cNvSpPr/>
            <p:nvPr/>
          </p:nvSpPr>
          <p:spPr>
            <a:xfrm>
              <a:off x="0" y="0"/>
              <a:ext cx="126402654" cy="67470778"/>
            </a:xfrm>
            <a:custGeom>
              <a:avLst/>
              <a:gdLst/>
              <a:ahLst/>
              <a:cxnLst/>
              <a:rect l="l" t="t" r="r" b="b"/>
              <a:pathLst>
                <a:path w="126402654" h="67470778">
                  <a:moveTo>
                    <a:pt x="126257869" y="67325999"/>
                  </a:moveTo>
                  <a:lnTo>
                    <a:pt x="126402654" y="67325999"/>
                  </a:lnTo>
                  <a:lnTo>
                    <a:pt x="126402654" y="67470778"/>
                  </a:lnTo>
                  <a:lnTo>
                    <a:pt x="126257869" y="67470778"/>
                  </a:lnTo>
                  <a:lnTo>
                    <a:pt x="126257869" y="67325999"/>
                  </a:lnTo>
                  <a:close/>
                  <a:moveTo>
                    <a:pt x="0" y="144780"/>
                  </a:moveTo>
                  <a:lnTo>
                    <a:pt x="144780" y="144780"/>
                  </a:lnTo>
                  <a:lnTo>
                    <a:pt x="144780" y="67325999"/>
                  </a:lnTo>
                  <a:lnTo>
                    <a:pt x="0" y="67325999"/>
                  </a:lnTo>
                  <a:lnTo>
                    <a:pt x="0" y="144780"/>
                  </a:lnTo>
                  <a:close/>
                  <a:moveTo>
                    <a:pt x="0" y="67325999"/>
                  </a:moveTo>
                  <a:lnTo>
                    <a:pt x="144780" y="67325999"/>
                  </a:lnTo>
                  <a:lnTo>
                    <a:pt x="144780" y="67470778"/>
                  </a:lnTo>
                  <a:lnTo>
                    <a:pt x="0" y="67470778"/>
                  </a:lnTo>
                  <a:lnTo>
                    <a:pt x="0" y="67325999"/>
                  </a:lnTo>
                  <a:close/>
                  <a:moveTo>
                    <a:pt x="126257869" y="144780"/>
                  </a:moveTo>
                  <a:lnTo>
                    <a:pt x="126402654" y="144780"/>
                  </a:lnTo>
                  <a:lnTo>
                    <a:pt x="126402654" y="67325999"/>
                  </a:lnTo>
                  <a:lnTo>
                    <a:pt x="126257869" y="67325999"/>
                  </a:lnTo>
                  <a:lnTo>
                    <a:pt x="126257869" y="144780"/>
                  </a:lnTo>
                  <a:close/>
                  <a:moveTo>
                    <a:pt x="144780" y="67325999"/>
                  </a:moveTo>
                  <a:lnTo>
                    <a:pt x="126257869" y="67325999"/>
                  </a:lnTo>
                  <a:lnTo>
                    <a:pt x="126257869" y="67470778"/>
                  </a:lnTo>
                  <a:lnTo>
                    <a:pt x="144780" y="67470778"/>
                  </a:lnTo>
                  <a:lnTo>
                    <a:pt x="144780" y="67325999"/>
                  </a:lnTo>
                  <a:close/>
                  <a:moveTo>
                    <a:pt x="126257869" y="0"/>
                  </a:moveTo>
                  <a:lnTo>
                    <a:pt x="126402654" y="0"/>
                  </a:lnTo>
                  <a:lnTo>
                    <a:pt x="126402654" y="144780"/>
                  </a:lnTo>
                  <a:lnTo>
                    <a:pt x="126257869" y="144780"/>
                  </a:lnTo>
                  <a:lnTo>
                    <a:pt x="126257869" y="0"/>
                  </a:lnTo>
                  <a:close/>
                  <a:moveTo>
                    <a:pt x="0" y="0"/>
                  </a:moveTo>
                  <a:lnTo>
                    <a:pt x="144780" y="0"/>
                  </a:lnTo>
                  <a:lnTo>
                    <a:pt x="144780" y="144780"/>
                  </a:lnTo>
                  <a:lnTo>
                    <a:pt x="0" y="144780"/>
                  </a:lnTo>
                  <a:lnTo>
                    <a:pt x="0" y="0"/>
                  </a:lnTo>
                  <a:close/>
                  <a:moveTo>
                    <a:pt x="144780" y="0"/>
                  </a:moveTo>
                  <a:lnTo>
                    <a:pt x="126257869" y="0"/>
                  </a:lnTo>
                  <a:lnTo>
                    <a:pt x="126257869" y="144780"/>
                  </a:lnTo>
                  <a:lnTo>
                    <a:pt x="144780" y="144780"/>
                  </a:lnTo>
                  <a:lnTo>
                    <a:pt x="144780" y="0"/>
                  </a:lnTo>
                  <a:close/>
                </a:path>
              </a:pathLst>
            </a:custGeom>
            <a:solidFill>
              <a:srgbClr val="000000"/>
            </a:solidFill>
          </p:spPr>
        </p:sp>
      </p:grpSp>
      <p:sp>
        <p:nvSpPr>
          <p:cNvPr id="5" name="TextBox 5"/>
          <p:cNvSpPr txBox="1"/>
          <p:nvPr/>
        </p:nvSpPr>
        <p:spPr>
          <a:xfrm>
            <a:off x="2372394" y="4088163"/>
            <a:ext cx="12914735" cy="1800231"/>
          </a:xfrm>
          <a:prstGeom prst="rect">
            <a:avLst/>
          </a:prstGeom>
        </p:spPr>
        <p:txBody>
          <a:bodyPr lIns="0" tIns="0" rIns="0" bIns="0" rtlCol="0" anchor="t">
            <a:spAutoFit/>
          </a:bodyPr>
          <a:lstStyle/>
          <a:p>
            <a:pPr algn="ctr">
              <a:lnSpc>
                <a:spcPts val="11550"/>
              </a:lnSpc>
            </a:pPr>
            <a:r>
              <a:rPr lang="en-US" sz="10500">
                <a:solidFill>
                  <a:srgbClr val="000000"/>
                </a:solidFill>
                <a:latin typeface="Agrandir"/>
              </a:rPr>
              <a:t>Thanks for listening!</a:t>
            </a:r>
          </a:p>
        </p:txBody>
      </p:sp>
      <p:sp>
        <p:nvSpPr>
          <p:cNvPr id="6" name="Freeform 6"/>
          <p:cNvSpPr/>
          <p:nvPr/>
        </p:nvSpPr>
        <p:spPr>
          <a:xfrm>
            <a:off x="1280967" y="1243470"/>
            <a:ext cx="620290" cy="713722"/>
          </a:xfrm>
          <a:custGeom>
            <a:avLst/>
            <a:gdLst/>
            <a:ahLst/>
            <a:cxnLst/>
            <a:rect l="l" t="t" r="r" b="b"/>
            <a:pathLst>
              <a:path w="620290" h="713722">
                <a:moveTo>
                  <a:pt x="0" y="0"/>
                </a:moveTo>
                <a:lnTo>
                  <a:pt x="620290" y="0"/>
                </a:lnTo>
                <a:lnTo>
                  <a:pt x="620290" y="713722"/>
                </a:lnTo>
                <a:lnTo>
                  <a:pt x="0" y="713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372394" y="1318382"/>
            <a:ext cx="3320584" cy="638810"/>
          </a:xfrm>
          <a:prstGeom prst="rect">
            <a:avLst/>
          </a:prstGeom>
        </p:spPr>
        <p:txBody>
          <a:bodyPr lIns="0" tIns="0" rIns="0" bIns="0" rtlCol="0" anchor="t">
            <a:spAutoFit/>
          </a:bodyPr>
          <a:lstStyle/>
          <a:p>
            <a:pPr>
              <a:lnSpc>
                <a:spcPts val="4179"/>
              </a:lnSpc>
            </a:pPr>
            <a:r>
              <a:rPr lang="en-US" sz="3799">
                <a:solidFill>
                  <a:srgbClr val="000000"/>
                </a:solidFill>
                <a:latin typeface="Agrandir Bold"/>
              </a:rPr>
              <a:t>NHÓM 6</a:t>
            </a:r>
          </a:p>
        </p:txBody>
      </p:sp>
      <p:sp>
        <p:nvSpPr>
          <p:cNvPr id="8" name="AutoShape 8"/>
          <p:cNvSpPr/>
          <p:nvPr/>
        </p:nvSpPr>
        <p:spPr>
          <a:xfrm rot="4836">
            <a:off x="680472" y="2535318"/>
            <a:ext cx="16927056" cy="0"/>
          </a:xfrm>
          <a:prstGeom prst="line">
            <a:avLst/>
          </a:prstGeom>
          <a:ln w="19050" cap="flat">
            <a:solidFill>
              <a:srgbClr val="00000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grpSp>
        <p:nvGrpSpPr>
          <p:cNvPr id="2" name="Group 2"/>
          <p:cNvGrpSpPr/>
          <p:nvPr/>
        </p:nvGrpSpPr>
        <p:grpSpPr>
          <a:xfrm>
            <a:off x="628412" y="1028700"/>
            <a:ext cx="16864460" cy="8876219"/>
            <a:chOff x="0" y="0"/>
            <a:chExt cx="125935339" cy="66283158"/>
          </a:xfrm>
        </p:grpSpPr>
        <p:sp>
          <p:nvSpPr>
            <p:cNvPr id="3" name="Freeform 3"/>
            <p:cNvSpPr/>
            <p:nvPr/>
          </p:nvSpPr>
          <p:spPr>
            <a:xfrm>
              <a:off x="72390" y="72390"/>
              <a:ext cx="125790563" cy="66138378"/>
            </a:xfrm>
            <a:custGeom>
              <a:avLst/>
              <a:gdLst/>
              <a:ahLst/>
              <a:cxnLst/>
              <a:rect l="l" t="t" r="r" b="b"/>
              <a:pathLst>
                <a:path w="125790563" h="66138378">
                  <a:moveTo>
                    <a:pt x="0" y="0"/>
                  </a:moveTo>
                  <a:lnTo>
                    <a:pt x="125790563" y="0"/>
                  </a:lnTo>
                  <a:lnTo>
                    <a:pt x="125790563" y="66138378"/>
                  </a:lnTo>
                  <a:lnTo>
                    <a:pt x="0" y="66138378"/>
                  </a:lnTo>
                  <a:lnTo>
                    <a:pt x="0" y="0"/>
                  </a:lnTo>
                  <a:close/>
                </a:path>
              </a:pathLst>
            </a:custGeom>
            <a:solidFill>
              <a:srgbClr val="D6DFCC"/>
            </a:solidFill>
          </p:spPr>
        </p:sp>
        <p:sp>
          <p:nvSpPr>
            <p:cNvPr id="4" name="Freeform 4"/>
            <p:cNvSpPr/>
            <p:nvPr/>
          </p:nvSpPr>
          <p:spPr>
            <a:xfrm>
              <a:off x="0" y="0"/>
              <a:ext cx="125935333" cy="66283160"/>
            </a:xfrm>
            <a:custGeom>
              <a:avLst/>
              <a:gdLst/>
              <a:ahLst/>
              <a:cxnLst/>
              <a:rect l="l" t="t" r="r" b="b"/>
              <a:pathLst>
                <a:path w="125935333" h="66283160">
                  <a:moveTo>
                    <a:pt x="125790561" y="66138375"/>
                  </a:moveTo>
                  <a:lnTo>
                    <a:pt x="125935333" y="66138375"/>
                  </a:lnTo>
                  <a:lnTo>
                    <a:pt x="125935333" y="66283160"/>
                  </a:lnTo>
                  <a:lnTo>
                    <a:pt x="125790561" y="66283160"/>
                  </a:lnTo>
                  <a:lnTo>
                    <a:pt x="125790561" y="66138375"/>
                  </a:lnTo>
                  <a:close/>
                  <a:moveTo>
                    <a:pt x="0" y="144780"/>
                  </a:moveTo>
                  <a:lnTo>
                    <a:pt x="144780" y="144780"/>
                  </a:lnTo>
                  <a:lnTo>
                    <a:pt x="144780" y="66138375"/>
                  </a:lnTo>
                  <a:lnTo>
                    <a:pt x="0" y="66138375"/>
                  </a:lnTo>
                  <a:lnTo>
                    <a:pt x="0" y="144780"/>
                  </a:lnTo>
                  <a:close/>
                  <a:moveTo>
                    <a:pt x="0" y="66138375"/>
                  </a:moveTo>
                  <a:lnTo>
                    <a:pt x="144780" y="66138375"/>
                  </a:lnTo>
                  <a:lnTo>
                    <a:pt x="144780" y="66283160"/>
                  </a:lnTo>
                  <a:lnTo>
                    <a:pt x="0" y="66283160"/>
                  </a:lnTo>
                  <a:lnTo>
                    <a:pt x="0" y="66138375"/>
                  </a:lnTo>
                  <a:close/>
                  <a:moveTo>
                    <a:pt x="125790561" y="144780"/>
                  </a:moveTo>
                  <a:lnTo>
                    <a:pt x="125935333" y="144780"/>
                  </a:lnTo>
                  <a:lnTo>
                    <a:pt x="125935333" y="66138375"/>
                  </a:lnTo>
                  <a:lnTo>
                    <a:pt x="125790561" y="66138375"/>
                  </a:lnTo>
                  <a:lnTo>
                    <a:pt x="125790561" y="144780"/>
                  </a:lnTo>
                  <a:close/>
                  <a:moveTo>
                    <a:pt x="144780" y="66138375"/>
                  </a:moveTo>
                  <a:lnTo>
                    <a:pt x="125790561" y="66138375"/>
                  </a:lnTo>
                  <a:lnTo>
                    <a:pt x="125790561" y="66283160"/>
                  </a:lnTo>
                  <a:lnTo>
                    <a:pt x="144780" y="66283160"/>
                  </a:lnTo>
                  <a:lnTo>
                    <a:pt x="144780" y="66138375"/>
                  </a:lnTo>
                  <a:close/>
                  <a:moveTo>
                    <a:pt x="125790561" y="0"/>
                  </a:moveTo>
                  <a:lnTo>
                    <a:pt x="125935333" y="0"/>
                  </a:lnTo>
                  <a:lnTo>
                    <a:pt x="125935333" y="144780"/>
                  </a:lnTo>
                  <a:lnTo>
                    <a:pt x="125790561" y="144780"/>
                  </a:lnTo>
                  <a:lnTo>
                    <a:pt x="125790561" y="0"/>
                  </a:lnTo>
                  <a:close/>
                  <a:moveTo>
                    <a:pt x="0" y="0"/>
                  </a:moveTo>
                  <a:lnTo>
                    <a:pt x="144780" y="0"/>
                  </a:lnTo>
                  <a:lnTo>
                    <a:pt x="144780" y="144780"/>
                  </a:lnTo>
                  <a:lnTo>
                    <a:pt x="0" y="144780"/>
                  </a:lnTo>
                  <a:lnTo>
                    <a:pt x="0" y="0"/>
                  </a:lnTo>
                  <a:close/>
                  <a:moveTo>
                    <a:pt x="144780" y="0"/>
                  </a:moveTo>
                  <a:lnTo>
                    <a:pt x="125790561" y="0"/>
                  </a:lnTo>
                  <a:lnTo>
                    <a:pt x="125790561" y="144780"/>
                  </a:lnTo>
                  <a:lnTo>
                    <a:pt x="144780" y="144780"/>
                  </a:lnTo>
                  <a:lnTo>
                    <a:pt x="144780" y="0"/>
                  </a:lnTo>
                  <a:close/>
                </a:path>
              </a:pathLst>
            </a:custGeom>
            <a:solidFill>
              <a:srgbClr val="000000"/>
            </a:solidFill>
          </p:spPr>
        </p:sp>
      </p:grpSp>
      <p:grpSp>
        <p:nvGrpSpPr>
          <p:cNvPr id="5" name="Group 5"/>
          <p:cNvGrpSpPr/>
          <p:nvPr/>
        </p:nvGrpSpPr>
        <p:grpSpPr>
          <a:xfrm>
            <a:off x="6005528" y="238711"/>
            <a:ext cx="10999498" cy="1579978"/>
            <a:chOff x="0" y="0"/>
            <a:chExt cx="14665997" cy="2106637"/>
          </a:xfrm>
        </p:grpSpPr>
        <p:sp>
          <p:nvSpPr>
            <p:cNvPr id="6" name="TextBox 6"/>
            <p:cNvSpPr txBox="1"/>
            <p:nvPr/>
          </p:nvSpPr>
          <p:spPr>
            <a:xfrm>
              <a:off x="0" y="0"/>
              <a:ext cx="14665997" cy="1092068"/>
            </a:xfrm>
            <a:prstGeom prst="rect">
              <a:avLst/>
            </a:prstGeom>
          </p:spPr>
          <p:txBody>
            <a:bodyPr lIns="0" tIns="0" rIns="0" bIns="0" rtlCol="0" anchor="t">
              <a:spAutoFit/>
            </a:bodyPr>
            <a:lstStyle/>
            <a:p>
              <a:pPr marL="0" lvl="0" indent="0" algn="l">
                <a:lnSpc>
                  <a:spcPts val="6480"/>
                </a:lnSpc>
                <a:spcBef>
                  <a:spcPct val="0"/>
                </a:spcBef>
              </a:pPr>
              <a:r>
                <a:rPr lang="en-US" sz="5400">
                  <a:solidFill>
                    <a:srgbClr val="000000"/>
                  </a:solidFill>
                  <a:latin typeface="Quicksand Bold"/>
                </a:rPr>
                <a:t>Thống kê mô tả</a:t>
              </a:r>
            </a:p>
          </p:txBody>
        </p:sp>
        <p:sp>
          <p:nvSpPr>
            <p:cNvPr id="7" name="TextBox 7"/>
            <p:cNvSpPr txBox="1"/>
            <p:nvPr/>
          </p:nvSpPr>
          <p:spPr>
            <a:xfrm>
              <a:off x="0" y="1461332"/>
              <a:ext cx="12061992" cy="645305"/>
            </a:xfrm>
            <a:prstGeom prst="rect">
              <a:avLst/>
            </a:prstGeom>
          </p:spPr>
          <p:txBody>
            <a:bodyPr lIns="0" tIns="0" rIns="0" bIns="0" rtlCol="0" anchor="t">
              <a:spAutoFit/>
            </a:bodyPr>
            <a:lstStyle/>
            <a:p>
              <a:pPr marL="0" lvl="0" indent="0" algn="l">
                <a:lnSpc>
                  <a:spcPts val="3640"/>
                </a:lnSpc>
              </a:pPr>
              <a:endParaRPr/>
            </a:p>
          </p:txBody>
        </p:sp>
      </p:grpSp>
      <p:grpSp>
        <p:nvGrpSpPr>
          <p:cNvPr id="8" name="Group 8"/>
          <p:cNvGrpSpPr/>
          <p:nvPr/>
        </p:nvGrpSpPr>
        <p:grpSpPr>
          <a:xfrm>
            <a:off x="1028700" y="1763300"/>
            <a:ext cx="15976325" cy="7495000"/>
            <a:chOff x="0" y="0"/>
            <a:chExt cx="32942121" cy="15454192"/>
          </a:xfrm>
        </p:grpSpPr>
        <p:sp>
          <p:nvSpPr>
            <p:cNvPr id="9" name="Freeform 9"/>
            <p:cNvSpPr/>
            <p:nvPr/>
          </p:nvSpPr>
          <p:spPr>
            <a:xfrm>
              <a:off x="12700" y="12700"/>
              <a:ext cx="32916723" cy="15428792"/>
            </a:xfrm>
            <a:custGeom>
              <a:avLst/>
              <a:gdLst/>
              <a:ahLst/>
              <a:cxnLst/>
              <a:rect l="l" t="t" r="r" b="b"/>
              <a:pathLst>
                <a:path w="32916723" h="15428792">
                  <a:moveTo>
                    <a:pt x="31959776" y="15428792"/>
                  </a:moveTo>
                  <a:lnTo>
                    <a:pt x="956945" y="15428792"/>
                  </a:lnTo>
                  <a:cubicBezTo>
                    <a:pt x="428371" y="15428792"/>
                    <a:pt x="0" y="15000294"/>
                    <a:pt x="0" y="7714396"/>
                  </a:cubicBezTo>
                  <a:cubicBezTo>
                    <a:pt x="0" y="428371"/>
                    <a:pt x="428371" y="0"/>
                    <a:pt x="956945" y="0"/>
                  </a:cubicBezTo>
                  <a:lnTo>
                    <a:pt x="31959776" y="0"/>
                  </a:lnTo>
                  <a:cubicBezTo>
                    <a:pt x="32488225" y="0"/>
                    <a:pt x="32916723" y="428371"/>
                    <a:pt x="32916723" y="7714396"/>
                  </a:cubicBezTo>
                  <a:cubicBezTo>
                    <a:pt x="32916723" y="15000294"/>
                    <a:pt x="32488225" y="15428792"/>
                    <a:pt x="31959776" y="15428792"/>
                  </a:cubicBezTo>
                  <a:close/>
                </a:path>
              </a:pathLst>
            </a:custGeom>
            <a:solidFill>
              <a:srgbClr val="FFF5ED"/>
            </a:solidFill>
          </p:spPr>
        </p:sp>
        <p:sp>
          <p:nvSpPr>
            <p:cNvPr id="10" name="Freeform 10"/>
            <p:cNvSpPr/>
            <p:nvPr/>
          </p:nvSpPr>
          <p:spPr>
            <a:xfrm>
              <a:off x="0" y="0"/>
              <a:ext cx="32942123" cy="15454192"/>
            </a:xfrm>
            <a:custGeom>
              <a:avLst/>
              <a:gdLst/>
              <a:ahLst/>
              <a:cxnLst/>
              <a:rect l="l" t="t" r="r" b="b"/>
              <a:pathLst>
                <a:path w="32942123" h="15454192">
                  <a:moveTo>
                    <a:pt x="31972476" y="0"/>
                  </a:moveTo>
                  <a:lnTo>
                    <a:pt x="969645" y="0"/>
                  </a:lnTo>
                  <a:cubicBezTo>
                    <a:pt x="434975" y="0"/>
                    <a:pt x="0" y="434975"/>
                    <a:pt x="0" y="7727096"/>
                  </a:cubicBezTo>
                  <a:cubicBezTo>
                    <a:pt x="0" y="15019217"/>
                    <a:pt x="434975" y="15454192"/>
                    <a:pt x="969645" y="15454192"/>
                  </a:cubicBezTo>
                  <a:lnTo>
                    <a:pt x="31972476" y="15454192"/>
                  </a:lnTo>
                  <a:cubicBezTo>
                    <a:pt x="32507148" y="15454192"/>
                    <a:pt x="32942123" y="15019217"/>
                    <a:pt x="32942123" y="7727096"/>
                  </a:cubicBezTo>
                  <a:cubicBezTo>
                    <a:pt x="32942123" y="434975"/>
                    <a:pt x="32507148" y="0"/>
                    <a:pt x="31972476" y="0"/>
                  </a:cubicBezTo>
                  <a:close/>
                  <a:moveTo>
                    <a:pt x="31972476" y="15428792"/>
                  </a:moveTo>
                  <a:lnTo>
                    <a:pt x="969645" y="15428792"/>
                  </a:lnTo>
                  <a:cubicBezTo>
                    <a:pt x="448945" y="15428792"/>
                    <a:pt x="25400" y="15005247"/>
                    <a:pt x="25400" y="7727096"/>
                  </a:cubicBezTo>
                  <a:cubicBezTo>
                    <a:pt x="25400" y="448945"/>
                    <a:pt x="448945" y="25400"/>
                    <a:pt x="969645" y="25400"/>
                  </a:cubicBezTo>
                  <a:lnTo>
                    <a:pt x="31972476" y="25400"/>
                  </a:lnTo>
                  <a:cubicBezTo>
                    <a:pt x="32493176" y="25400"/>
                    <a:pt x="32916723" y="448945"/>
                    <a:pt x="32916723" y="7727096"/>
                  </a:cubicBezTo>
                  <a:cubicBezTo>
                    <a:pt x="32916723" y="15005247"/>
                    <a:pt x="32493176" y="15428792"/>
                    <a:pt x="31972476" y="15428792"/>
                  </a:cubicBezTo>
                  <a:close/>
                </a:path>
              </a:pathLst>
            </a:custGeom>
            <a:solidFill>
              <a:srgbClr val="000000"/>
            </a:solidFill>
          </p:spPr>
        </p:sp>
      </p:grpSp>
      <p:sp>
        <p:nvSpPr>
          <p:cNvPr id="11" name="TextBox 11"/>
          <p:cNvSpPr txBox="1"/>
          <p:nvPr/>
        </p:nvSpPr>
        <p:spPr>
          <a:xfrm>
            <a:off x="1412576" y="2389566"/>
            <a:ext cx="15208573" cy="7060186"/>
          </a:xfrm>
          <a:prstGeom prst="rect">
            <a:avLst/>
          </a:prstGeom>
        </p:spPr>
        <p:txBody>
          <a:bodyPr lIns="0" tIns="0" rIns="0" bIns="0" rtlCol="0" anchor="t">
            <a:spAutoFit/>
          </a:bodyPr>
          <a:lstStyle/>
          <a:p>
            <a:pPr marL="690872" lvl="1" indent="-345436" algn="just">
              <a:lnSpc>
                <a:spcPts val="6015"/>
              </a:lnSpc>
              <a:buFont typeface="Arial"/>
              <a:buChar char="•"/>
            </a:pPr>
            <a:r>
              <a:rPr lang="en-US" sz="3199">
                <a:solidFill>
                  <a:srgbClr val="000000"/>
                </a:solidFill>
                <a:latin typeface="Quicksand Bold"/>
              </a:rPr>
              <a:t>Count: </a:t>
            </a:r>
            <a:r>
              <a:rPr lang="en-US" sz="3199">
                <a:solidFill>
                  <a:srgbClr val="000000"/>
                </a:solidFill>
                <a:latin typeface="Quicksand"/>
              </a:rPr>
              <a:t>Đếm số lượng giá trị không rỗng trong mỗi cột để đánh giá kích thước và tính giá trị đầy đủ của dữ liệu.</a:t>
            </a:r>
          </a:p>
          <a:p>
            <a:pPr marL="690872" lvl="1" indent="-345436" algn="just">
              <a:lnSpc>
                <a:spcPts val="6015"/>
              </a:lnSpc>
              <a:buFont typeface="Arial"/>
              <a:buChar char="•"/>
            </a:pPr>
            <a:r>
              <a:rPr lang="en-US" sz="3199">
                <a:solidFill>
                  <a:srgbClr val="000000"/>
                </a:solidFill>
                <a:latin typeface="Quicksand Bold"/>
              </a:rPr>
              <a:t>Mean: </a:t>
            </a:r>
            <a:r>
              <a:rPr lang="en-US" sz="3199">
                <a:solidFill>
                  <a:srgbClr val="000000"/>
                </a:solidFill>
                <a:latin typeface="Quicksand"/>
              </a:rPr>
              <a:t>Xu hướng trung tâm của một tập dữ liệu nhất định được dùng để mô tả đặc điểm tổng quát của dữ liệu. </a:t>
            </a:r>
          </a:p>
          <a:p>
            <a:pPr marL="690872" lvl="1" indent="-345436" algn="just">
              <a:lnSpc>
                <a:spcPts val="6015"/>
              </a:lnSpc>
              <a:buFont typeface="Arial"/>
              <a:buChar char="•"/>
            </a:pPr>
            <a:r>
              <a:rPr lang="en-US" sz="3199">
                <a:solidFill>
                  <a:srgbClr val="000000"/>
                </a:solidFill>
                <a:latin typeface="Quicksand Bold"/>
              </a:rPr>
              <a:t>Std</a:t>
            </a:r>
            <a:r>
              <a:rPr lang="en-US" sz="3199">
                <a:solidFill>
                  <a:srgbClr val="000000"/>
                </a:solidFill>
                <a:latin typeface="Quicksand"/>
              </a:rPr>
              <a:t>: Cho biết trung bình mỗi giá trị nằm bao xa so với giá trị trung bình.</a:t>
            </a:r>
          </a:p>
          <a:p>
            <a:pPr marL="690872" lvl="1" indent="-345436" algn="just">
              <a:lnSpc>
                <a:spcPts val="6015"/>
              </a:lnSpc>
              <a:buFont typeface="Arial"/>
              <a:buChar char="•"/>
            </a:pPr>
            <a:r>
              <a:rPr lang="en-US" sz="3199">
                <a:solidFill>
                  <a:srgbClr val="000000"/>
                </a:solidFill>
                <a:latin typeface="Quicksand Bold"/>
              </a:rPr>
              <a:t>Min</a:t>
            </a:r>
            <a:r>
              <a:rPr lang="en-US" sz="3199">
                <a:solidFill>
                  <a:srgbClr val="000000"/>
                </a:solidFill>
                <a:latin typeface="Quicksand"/>
              </a:rPr>
              <a:t>: Giá trị nhỏ nhất trong mỗi cột dữ liệu, cho thấy được giới hạn dưới của dữ liệu, từ đó xác định được giá trị cực trị hoặc là outliers.  </a:t>
            </a:r>
          </a:p>
          <a:p>
            <a:pPr algn="just">
              <a:lnSpc>
                <a:spcPts val="4479"/>
              </a:lnSpc>
            </a:pPr>
            <a:endParaRPr lang="en-US" sz="3199">
              <a:solidFill>
                <a:srgbClr val="000000"/>
              </a:solidFill>
              <a:latin typeface="Quicksand"/>
            </a:endParaRPr>
          </a:p>
          <a:p>
            <a:pPr algn="just">
              <a:lnSpc>
                <a:spcPts val="4479"/>
              </a:lnSpc>
            </a:pPr>
            <a:endParaRPr lang="en-US" sz="3199">
              <a:solidFill>
                <a:srgbClr val="000000"/>
              </a:solidFill>
              <a:latin typeface="Quicksand"/>
            </a:endParaRPr>
          </a:p>
          <a:p>
            <a:pPr algn="just">
              <a:lnSpc>
                <a:spcPts val="4479"/>
              </a:lnSpc>
            </a:pPr>
            <a:endParaRPr lang="en-US" sz="3199">
              <a:solidFill>
                <a:srgbClr val="000000"/>
              </a:solidFill>
              <a:latin typeface="Quicksand"/>
            </a:endParaRPr>
          </a:p>
        </p:txBody>
      </p:sp>
      <p:sp>
        <p:nvSpPr>
          <p:cNvPr id="12" name="TextBox 12"/>
          <p:cNvSpPr txBox="1"/>
          <p:nvPr/>
        </p:nvSpPr>
        <p:spPr>
          <a:xfrm>
            <a:off x="6528449" y="2093743"/>
            <a:ext cx="9046494" cy="514935"/>
          </a:xfrm>
          <a:prstGeom prst="rect">
            <a:avLst/>
          </a:prstGeom>
        </p:spPr>
        <p:txBody>
          <a:bodyPr lIns="0" tIns="0" rIns="0" bIns="0" rtlCol="0" anchor="t">
            <a:spAutoFit/>
          </a:bodyPr>
          <a:lstStyle/>
          <a:p>
            <a:pPr marL="0" lvl="0" indent="0" algn="l">
              <a:lnSpc>
                <a:spcPts val="3640"/>
              </a:lnSpc>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grpSp>
        <p:nvGrpSpPr>
          <p:cNvPr id="2" name="Group 2"/>
          <p:cNvGrpSpPr/>
          <p:nvPr/>
        </p:nvGrpSpPr>
        <p:grpSpPr>
          <a:xfrm>
            <a:off x="628412" y="1028700"/>
            <a:ext cx="16864460" cy="8876219"/>
            <a:chOff x="0" y="0"/>
            <a:chExt cx="125935339" cy="66283158"/>
          </a:xfrm>
        </p:grpSpPr>
        <p:sp>
          <p:nvSpPr>
            <p:cNvPr id="3" name="Freeform 3"/>
            <p:cNvSpPr/>
            <p:nvPr/>
          </p:nvSpPr>
          <p:spPr>
            <a:xfrm>
              <a:off x="72390" y="72390"/>
              <a:ext cx="125790563" cy="66138378"/>
            </a:xfrm>
            <a:custGeom>
              <a:avLst/>
              <a:gdLst/>
              <a:ahLst/>
              <a:cxnLst/>
              <a:rect l="l" t="t" r="r" b="b"/>
              <a:pathLst>
                <a:path w="125790563" h="66138378">
                  <a:moveTo>
                    <a:pt x="0" y="0"/>
                  </a:moveTo>
                  <a:lnTo>
                    <a:pt x="125790563" y="0"/>
                  </a:lnTo>
                  <a:lnTo>
                    <a:pt x="125790563" y="66138378"/>
                  </a:lnTo>
                  <a:lnTo>
                    <a:pt x="0" y="66138378"/>
                  </a:lnTo>
                  <a:lnTo>
                    <a:pt x="0" y="0"/>
                  </a:lnTo>
                  <a:close/>
                </a:path>
              </a:pathLst>
            </a:custGeom>
            <a:solidFill>
              <a:srgbClr val="D6DFCC"/>
            </a:solidFill>
          </p:spPr>
        </p:sp>
        <p:sp>
          <p:nvSpPr>
            <p:cNvPr id="4" name="Freeform 4"/>
            <p:cNvSpPr/>
            <p:nvPr/>
          </p:nvSpPr>
          <p:spPr>
            <a:xfrm>
              <a:off x="0" y="0"/>
              <a:ext cx="125935333" cy="66283160"/>
            </a:xfrm>
            <a:custGeom>
              <a:avLst/>
              <a:gdLst/>
              <a:ahLst/>
              <a:cxnLst/>
              <a:rect l="l" t="t" r="r" b="b"/>
              <a:pathLst>
                <a:path w="125935333" h="66283160">
                  <a:moveTo>
                    <a:pt x="125790561" y="66138375"/>
                  </a:moveTo>
                  <a:lnTo>
                    <a:pt x="125935333" y="66138375"/>
                  </a:lnTo>
                  <a:lnTo>
                    <a:pt x="125935333" y="66283160"/>
                  </a:lnTo>
                  <a:lnTo>
                    <a:pt x="125790561" y="66283160"/>
                  </a:lnTo>
                  <a:lnTo>
                    <a:pt x="125790561" y="66138375"/>
                  </a:lnTo>
                  <a:close/>
                  <a:moveTo>
                    <a:pt x="0" y="144780"/>
                  </a:moveTo>
                  <a:lnTo>
                    <a:pt x="144780" y="144780"/>
                  </a:lnTo>
                  <a:lnTo>
                    <a:pt x="144780" y="66138375"/>
                  </a:lnTo>
                  <a:lnTo>
                    <a:pt x="0" y="66138375"/>
                  </a:lnTo>
                  <a:lnTo>
                    <a:pt x="0" y="144780"/>
                  </a:lnTo>
                  <a:close/>
                  <a:moveTo>
                    <a:pt x="0" y="66138375"/>
                  </a:moveTo>
                  <a:lnTo>
                    <a:pt x="144780" y="66138375"/>
                  </a:lnTo>
                  <a:lnTo>
                    <a:pt x="144780" y="66283160"/>
                  </a:lnTo>
                  <a:lnTo>
                    <a:pt x="0" y="66283160"/>
                  </a:lnTo>
                  <a:lnTo>
                    <a:pt x="0" y="66138375"/>
                  </a:lnTo>
                  <a:close/>
                  <a:moveTo>
                    <a:pt x="125790561" y="144780"/>
                  </a:moveTo>
                  <a:lnTo>
                    <a:pt x="125935333" y="144780"/>
                  </a:lnTo>
                  <a:lnTo>
                    <a:pt x="125935333" y="66138375"/>
                  </a:lnTo>
                  <a:lnTo>
                    <a:pt x="125790561" y="66138375"/>
                  </a:lnTo>
                  <a:lnTo>
                    <a:pt x="125790561" y="144780"/>
                  </a:lnTo>
                  <a:close/>
                  <a:moveTo>
                    <a:pt x="144780" y="66138375"/>
                  </a:moveTo>
                  <a:lnTo>
                    <a:pt x="125790561" y="66138375"/>
                  </a:lnTo>
                  <a:lnTo>
                    <a:pt x="125790561" y="66283160"/>
                  </a:lnTo>
                  <a:lnTo>
                    <a:pt x="144780" y="66283160"/>
                  </a:lnTo>
                  <a:lnTo>
                    <a:pt x="144780" y="66138375"/>
                  </a:lnTo>
                  <a:close/>
                  <a:moveTo>
                    <a:pt x="125790561" y="0"/>
                  </a:moveTo>
                  <a:lnTo>
                    <a:pt x="125935333" y="0"/>
                  </a:lnTo>
                  <a:lnTo>
                    <a:pt x="125935333" y="144780"/>
                  </a:lnTo>
                  <a:lnTo>
                    <a:pt x="125790561" y="144780"/>
                  </a:lnTo>
                  <a:lnTo>
                    <a:pt x="125790561" y="0"/>
                  </a:lnTo>
                  <a:close/>
                  <a:moveTo>
                    <a:pt x="0" y="0"/>
                  </a:moveTo>
                  <a:lnTo>
                    <a:pt x="144780" y="0"/>
                  </a:lnTo>
                  <a:lnTo>
                    <a:pt x="144780" y="144780"/>
                  </a:lnTo>
                  <a:lnTo>
                    <a:pt x="0" y="144780"/>
                  </a:lnTo>
                  <a:lnTo>
                    <a:pt x="0" y="0"/>
                  </a:lnTo>
                  <a:close/>
                  <a:moveTo>
                    <a:pt x="144780" y="0"/>
                  </a:moveTo>
                  <a:lnTo>
                    <a:pt x="125790561" y="0"/>
                  </a:lnTo>
                  <a:lnTo>
                    <a:pt x="125790561" y="144780"/>
                  </a:lnTo>
                  <a:lnTo>
                    <a:pt x="144780" y="144780"/>
                  </a:lnTo>
                  <a:lnTo>
                    <a:pt x="144780" y="0"/>
                  </a:lnTo>
                  <a:close/>
                </a:path>
              </a:pathLst>
            </a:custGeom>
            <a:solidFill>
              <a:srgbClr val="000000"/>
            </a:solidFill>
          </p:spPr>
        </p:sp>
      </p:grpSp>
      <p:sp>
        <p:nvSpPr>
          <p:cNvPr id="5" name="TextBox 5"/>
          <p:cNvSpPr txBox="1"/>
          <p:nvPr/>
        </p:nvSpPr>
        <p:spPr>
          <a:xfrm>
            <a:off x="1028700" y="1248365"/>
            <a:ext cx="9046494" cy="514935"/>
          </a:xfrm>
          <a:prstGeom prst="rect">
            <a:avLst/>
          </a:prstGeom>
        </p:spPr>
        <p:txBody>
          <a:bodyPr lIns="0" tIns="0" rIns="0" bIns="0" rtlCol="0" anchor="t">
            <a:spAutoFit/>
          </a:bodyPr>
          <a:lstStyle/>
          <a:p>
            <a:pPr marL="0" lvl="0" indent="0" algn="l">
              <a:lnSpc>
                <a:spcPts val="3640"/>
              </a:lnSpc>
            </a:pPr>
            <a:endParaRPr/>
          </a:p>
        </p:txBody>
      </p:sp>
      <p:grpSp>
        <p:nvGrpSpPr>
          <p:cNvPr id="6" name="Group 6"/>
          <p:cNvGrpSpPr/>
          <p:nvPr/>
        </p:nvGrpSpPr>
        <p:grpSpPr>
          <a:xfrm>
            <a:off x="1028700" y="1763300"/>
            <a:ext cx="15976325" cy="7495000"/>
            <a:chOff x="0" y="0"/>
            <a:chExt cx="32942121" cy="15454192"/>
          </a:xfrm>
        </p:grpSpPr>
        <p:sp>
          <p:nvSpPr>
            <p:cNvPr id="7" name="Freeform 7"/>
            <p:cNvSpPr/>
            <p:nvPr/>
          </p:nvSpPr>
          <p:spPr>
            <a:xfrm>
              <a:off x="12700" y="12700"/>
              <a:ext cx="32916723" cy="15428792"/>
            </a:xfrm>
            <a:custGeom>
              <a:avLst/>
              <a:gdLst/>
              <a:ahLst/>
              <a:cxnLst/>
              <a:rect l="l" t="t" r="r" b="b"/>
              <a:pathLst>
                <a:path w="32916723" h="15428792">
                  <a:moveTo>
                    <a:pt x="31959776" y="15428792"/>
                  </a:moveTo>
                  <a:lnTo>
                    <a:pt x="956945" y="15428792"/>
                  </a:lnTo>
                  <a:cubicBezTo>
                    <a:pt x="428371" y="15428792"/>
                    <a:pt x="0" y="15000294"/>
                    <a:pt x="0" y="7714396"/>
                  </a:cubicBezTo>
                  <a:cubicBezTo>
                    <a:pt x="0" y="428371"/>
                    <a:pt x="428371" y="0"/>
                    <a:pt x="956945" y="0"/>
                  </a:cubicBezTo>
                  <a:lnTo>
                    <a:pt x="31959776" y="0"/>
                  </a:lnTo>
                  <a:cubicBezTo>
                    <a:pt x="32488225" y="0"/>
                    <a:pt x="32916723" y="428371"/>
                    <a:pt x="32916723" y="7714396"/>
                  </a:cubicBezTo>
                  <a:cubicBezTo>
                    <a:pt x="32916723" y="15000294"/>
                    <a:pt x="32488225" y="15428792"/>
                    <a:pt x="31959776" y="15428792"/>
                  </a:cubicBezTo>
                  <a:close/>
                </a:path>
              </a:pathLst>
            </a:custGeom>
            <a:solidFill>
              <a:srgbClr val="FFF5ED"/>
            </a:solidFill>
          </p:spPr>
        </p:sp>
        <p:sp>
          <p:nvSpPr>
            <p:cNvPr id="8" name="Freeform 8"/>
            <p:cNvSpPr/>
            <p:nvPr/>
          </p:nvSpPr>
          <p:spPr>
            <a:xfrm>
              <a:off x="0" y="0"/>
              <a:ext cx="32942123" cy="15454192"/>
            </a:xfrm>
            <a:custGeom>
              <a:avLst/>
              <a:gdLst/>
              <a:ahLst/>
              <a:cxnLst/>
              <a:rect l="l" t="t" r="r" b="b"/>
              <a:pathLst>
                <a:path w="32942123" h="15454192">
                  <a:moveTo>
                    <a:pt x="31972476" y="0"/>
                  </a:moveTo>
                  <a:lnTo>
                    <a:pt x="969645" y="0"/>
                  </a:lnTo>
                  <a:cubicBezTo>
                    <a:pt x="434975" y="0"/>
                    <a:pt x="0" y="434975"/>
                    <a:pt x="0" y="7727096"/>
                  </a:cubicBezTo>
                  <a:cubicBezTo>
                    <a:pt x="0" y="15019217"/>
                    <a:pt x="434975" y="15454192"/>
                    <a:pt x="969645" y="15454192"/>
                  </a:cubicBezTo>
                  <a:lnTo>
                    <a:pt x="31972476" y="15454192"/>
                  </a:lnTo>
                  <a:cubicBezTo>
                    <a:pt x="32507148" y="15454192"/>
                    <a:pt x="32942123" y="15019217"/>
                    <a:pt x="32942123" y="7727096"/>
                  </a:cubicBezTo>
                  <a:cubicBezTo>
                    <a:pt x="32942123" y="434975"/>
                    <a:pt x="32507148" y="0"/>
                    <a:pt x="31972476" y="0"/>
                  </a:cubicBezTo>
                  <a:close/>
                  <a:moveTo>
                    <a:pt x="31972476" y="15428792"/>
                  </a:moveTo>
                  <a:lnTo>
                    <a:pt x="969645" y="15428792"/>
                  </a:lnTo>
                  <a:cubicBezTo>
                    <a:pt x="448945" y="15428792"/>
                    <a:pt x="25400" y="15005247"/>
                    <a:pt x="25400" y="7727096"/>
                  </a:cubicBezTo>
                  <a:cubicBezTo>
                    <a:pt x="25400" y="448945"/>
                    <a:pt x="448945" y="25400"/>
                    <a:pt x="969645" y="25400"/>
                  </a:cubicBezTo>
                  <a:lnTo>
                    <a:pt x="31972476" y="25400"/>
                  </a:lnTo>
                  <a:cubicBezTo>
                    <a:pt x="32493176" y="25400"/>
                    <a:pt x="32916723" y="448945"/>
                    <a:pt x="32916723" y="7727096"/>
                  </a:cubicBezTo>
                  <a:cubicBezTo>
                    <a:pt x="32916723" y="15005247"/>
                    <a:pt x="32493176" y="15428792"/>
                    <a:pt x="31972476" y="15428792"/>
                  </a:cubicBezTo>
                  <a:close/>
                </a:path>
              </a:pathLst>
            </a:custGeom>
            <a:solidFill>
              <a:srgbClr val="000000"/>
            </a:solidFill>
          </p:spPr>
        </p:sp>
      </p:grpSp>
      <p:sp>
        <p:nvSpPr>
          <p:cNvPr id="9" name="TextBox 9"/>
          <p:cNvSpPr txBox="1"/>
          <p:nvPr/>
        </p:nvSpPr>
        <p:spPr>
          <a:xfrm>
            <a:off x="1412576" y="1782157"/>
            <a:ext cx="15208573" cy="8584186"/>
          </a:xfrm>
          <a:prstGeom prst="rect">
            <a:avLst/>
          </a:prstGeom>
        </p:spPr>
        <p:txBody>
          <a:bodyPr lIns="0" tIns="0" rIns="0" bIns="0" rtlCol="0" anchor="t">
            <a:spAutoFit/>
          </a:bodyPr>
          <a:lstStyle/>
          <a:p>
            <a:pPr marL="690872" lvl="1" indent="-345436" algn="just">
              <a:lnSpc>
                <a:spcPts val="6015"/>
              </a:lnSpc>
              <a:buFont typeface="Arial"/>
              <a:buChar char="•"/>
            </a:pPr>
            <a:r>
              <a:rPr lang="en-US" sz="3199">
                <a:solidFill>
                  <a:srgbClr val="000000"/>
                </a:solidFill>
                <a:latin typeface="Quicksand Bold"/>
              </a:rPr>
              <a:t>Phân vị thứ nhất:</a:t>
            </a:r>
            <a:r>
              <a:rPr lang="en-US" sz="3199">
                <a:solidFill>
                  <a:srgbClr val="000000"/>
                </a:solidFill>
                <a:latin typeface="Quicksand"/>
              </a:rPr>
              <a:t> Chia tách dữ liệu thành hai phần bằng nhau, trong đó 25% dữ liệu thấp hơn Q1 và 75% dữ liệu cao hơn Q1.</a:t>
            </a:r>
          </a:p>
          <a:p>
            <a:pPr marL="690872" lvl="1" indent="-345436" algn="just">
              <a:lnSpc>
                <a:spcPts val="6015"/>
              </a:lnSpc>
              <a:buFont typeface="Arial"/>
              <a:buChar char="•"/>
            </a:pPr>
            <a:r>
              <a:rPr lang="en-US" sz="3199">
                <a:solidFill>
                  <a:srgbClr val="000000"/>
                </a:solidFill>
                <a:latin typeface="Quicksand Bold"/>
              </a:rPr>
              <a:t>Phân vị thứ hai:</a:t>
            </a:r>
            <a:r>
              <a:rPr lang="en-US" sz="3199">
                <a:solidFill>
                  <a:srgbClr val="000000"/>
                </a:solidFill>
                <a:latin typeface="Quicksand"/>
              </a:rPr>
              <a:t> 50% dữ liệu thấp hơn Q2 và 50% dữ liệu cao hơn Q2. Q2 cũng thường được gọi là median (trung vị).</a:t>
            </a:r>
          </a:p>
          <a:p>
            <a:pPr marL="690872" lvl="1" indent="-345436" algn="just">
              <a:lnSpc>
                <a:spcPts val="6015"/>
              </a:lnSpc>
              <a:buFont typeface="Arial"/>
              <a:buChar char="•"/>
            </a:pPr>
            <a:r>
              <a:rPr lang="en-US" sz="3199">
                <a:solidFill>
                  <a:srgbClr val="000000"/>
                </a:solidFill>
                <a:latin typeface="Quicksand Bold"/>
              </a:rPr>
              <a:t>Phân vị thứ ba:</a:t>
            </a:r>
            <a:r>
              <a:rPr lang="en-US" sz="3199">
                <a:solidFill>
                  <a:srgbClr val="000000"/>
                </a:solidFill>
                <a:latin typeface="Quicksand"/>
              </a:rPr>
              <a:t> Chia dữ liệu thành hai phần bằng nhau, 75% dữ liệu thấp hơn Q3 và 25% dữ liệu cao hơn Q3. </a:t>
            </a:r>
          </a:p>
          <a:p>
            <a:pPr marL="690872" lvl="1" indent="-345436" algn="just">
              <a:lnSpc>
                <a:spcPts val="6015"/>
              </a:lnSpc>
              <a:buFont typeface="Arial"/>
              <a:buChar char="•"/>
            </a:pPr>
            <a:r>
              <a:rPr lang="en-US" sz="3199">
                <a:solidFill>
                  <a:srgbClr val="000000"/>
                </a:solidFill>
                <a:latin typeface="Quicksand Bold"/>
              </a:rPr>
              <a:t>Max:</a:t>
            </a:r>
            <a:r>
              <a:rPr lang="en-US" sz="3199">
                <a:solidFill>
                  <a:srgbClr val="000000"/>
                </a:solidFill>
                <a:latin typeface="Quicksand"/>
              </a:rPr>
              <a:t> Giá trị lớn nhất trong mỗi cột dữ liệu. Max là thông tin quan trọng để giúp hiểu rõ hơn về giới hạn trên của dữ liệu, đồng thời giúp phát hiện giá trị cực trị hoặc outliers. </a:t>
            </a:r>
          </a:p>
          <a:p>
            <a:pPr algn="just">
              <a:lnSpc>
                <a:spcPts val="4479"/>
              </a:lnSpc>
            </a:pPr>
            <a:endParaRPr lang="en-US" sz="3199">
              <a:solidFill>
                <a:srgbClr val="000000"/>
              </a:solidFill>
              <a:latin typeface="Quicksand"/>
            </a:endParaRPr>
          </a:p>
          <a:p>
            <a:pPr algn="just">
              <a:lnSpc>
                <a:spcPts val="4479"/>
              </a:lnSpc>
            </a:pPr>
            <a:endParaRPr lang="en-US" sz="3199">
              <a:solidFill>
                <a:srgbClr val="000000"/>
              </a:solidFill>
              <a:latin typeface="Quicksand"/>
            </a:endParaRPr>
          </a:p>
          <a:p>
            <a:pPr algn="just">
              <a:lnSpc>
                <a:spcPts val="4479"/>
              </a:lnSpc>
            </a:pPr>
            <a:endParaRPr lang="en-US" sz="3199">
              <a:solidFill>
                <a:srgbClr val="000000"/>
              </a:solidFill>
              <a:latin typeface="Quicksand"/>
            </a:endParaRPr>
          </a:p>
        </p:txBody>
      </p:sp>
      <p:sp>
        <p:nvSpPr>
          <p:cNvPr id="10" name="TextBox 10"/>
          <p:cNvSpPr txBox="1"/>
          <p:nvPr/>
        </p:nvSpPr>
        <p:spPr>
          <a:xfrm>
            <a:off x="6528449" y="2093743"/>
            <a:ext cx="9046494" cy="514935"/>
          </a:xfrm>
          <a:prstGeom prst="rect">
            <a:avLst/>
          </a:prstGeom>
        </p:spPr>
        <p:txBody>
          <a:bodyPr lIns="0" tIns="0" rIns="0" bIns="0" rtlCol="0" anchor="t">
            <a:spAutoFit/>
          </a:bodyPr>
          <a:lstStyle/>
          <a:p>
            <a:pPr marL="0" lvl="0" indent="0" algn="l">
              <a:lnSpc>
                <a:spcPts val="3640"/>
              </a:lnSpc>
            </a:pPr>
            <a:endParaRPr/>
          </a:p>
        </p:txBody>
      </p:sp>
      <p:grpSp>
        <p:nvGrpSpPr>
          <p:cNvPr id="11" name="Group 11"/>
          <p:cNvGrpSpPr/>
          <p:nvPr/>
        </p:nvGrpSpPr>
        <p:grpSpPr>
          <a:xfrm>
            <a:off x="6005528" y="238711"/>
            <a:ext cx="10999498" cy="1579978"/>
            <a:chOff x="0" y="0"/>
            <a:chExt cx="14665997" cy="2106637"/>
          </a:xfrm>
        </p:grpSpPr>
        <p:sp>
          <p:nvSpPr>
            <p:cNvPr id="12" name="TextBox 12"/>
            <p:cNvSpPr txBox="1"/>
            <p:nvPr/>
          </p:nvSpPr>
          <p:spPr>
            <a:xfrm>
              <a:off x="0" y="0"/>
              <a:ext cx="14665997" cy="1092068"/>
            </a:xfrm>
            <a:prstGeom prst="rect">
              <a:avLst/>
            </a:prstGeom>
          </p:spPr>
          <p:txBody>
            <a:bodyPr lIns="0" tIns="0" rIns="0" bIns="0" rtlCol="0" anchor="t">
              <a:spAutoFit/>
            </a:bodyPr>
            <a:lstStyle/>
            <a:p>
              <a:pPr marL="0" lvl="0" indent="0" algn="l">
                <a:lnSpc>
                  <a:spcPts val="6480"/>
                </a:lnSpc>
                <a:spcBef>
                  <a:spcPct val="0"/>
                </a:spcBef>
              </a:pPr>
              <a:r>
                <a:rPr lang="en-US" sz="5400">
                  <a:solidFill>
                    <a:srgbClr val="000000"/>
                  </a:solidFill>
                  <a:latin typeface="Quicksand Bold"/>
                </a:rPr>
                <a:t>Thống kê mô tả</a:t>
              </a:r>
            </a:p>
          </p:txBody>
        </p:sp>
        <p:sp>
          <p:nvSpPr>
            <p:cNvPr id="13" name="TextBox 13"/>
            <p:cNvSpPr txBox="1"/>
            <p:nvPr/>
          </p:nvSpPr>
          <p:spPr>
            <a:xfrm>
              <a:off x="0" y="1461332"/>
              <a:ext cx="12061992" cy="645305"/>
            </a:xfrm>
            <a:prstGeom prst="rect">
              <a:avLst/>
            </a:prstGeom>
          </p:spPr>
          <p:txBody>
            <a:bodyPr lIns="0" tIns="0" rIns="0" bIns="0" rtlCol="0" anchor="t">
              <a:spAutoFit/>
            </a:bodyPr>
            <a:lstStyle/>
            <a:p>
              <a:pPr marL="0" lvl="0" indent="0" algn="l">
                <a:lnSpc>
                  <a:spcPts val="364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grpSp>
        <p:nvGrpSpPr>
          <p:cNvPr id="2" name="Group 2"/>
          <p:cNvGrpSpPr/>
          <p:nvPr/>
        </p:nvGrpSpPr>
        <p:grpSpPr>
          <a:xfrm>
            <a:off x="305459" y="191037"/>
            <a:ext cx="10999498" cy="1675327"/>
            <a:chOff x="0" y="0"/>
            <a:chExt cx="14665997" cy="2233769"/>
          </a:xfrm>
        </p:grpSpPr>
        <p:sp>
          <p:nvSpPr>
            <p:cNvPr id="3" name="TextBox 3"/>
            <p:cNvSpPr txBox="1"/>
            <p:nvPr/>
          </p:nvSpPr>
          <p:spPr>
            <a:xfrm>
              <a:off x="0" y="-9525"/>
              <a:ext cx="14665997" cy="1228725"/>
            </a:xfrm>
            <a:prstGeom prst="rect">
              <a:avLst/>
            </a:prstGeom>
          </p:spPr>
          <p:txBody>
            <a:bodyPr lIns="0" tIns="0" rIns="0" bIns="0" rtlCol="0" anchor="t">
              <a:spAutoFit/>
            </a:bodyPr>
            <a:lstStyle/>
            <a:p>
              <a:pPr marL="0" lvl="0" indent="0" algn="l">
                <a:lnSpc>
                  <a:spcPts val="7200"/>
                </a:lnSpc>
                <a:spcBef>
                  <a:spcPct val="0"/>
                </a:spcBef>
              </a:pPr>
              <a:r>
                <a:rPr lang="en-US" sz="6000">
                  <a:solidFill>
                    <a:srgbClr val="000000"/>
                  </a:solidFill>
                  <a:latin typeface="Quicksand Bold"/>
                </a:rPr>
                <a:t>Làm sạch dữ liệu </a:t>
              </a:r>
            </a:p>
          </p:txBody>
        </p:sp>
        <p:sp>
          <p:nvSpPr>
            <p:cNvPr id="4" name="TextBox 4"/>
            <p:cNvSpPr txBox="1"/>
            <p:nvPr/>
          </p:nvSpPr>
          <p:spPr>
            <a:xfrm>
              <a:off x="0" y="1588464"/>
              <a:ext cx="12061992" cy="645305"/>
            </a:xfrm>
            <a:prstGeom prst="rect">
              <a:avLst/>
            </a:prstGeom>
          </p:spPr>
          <p:txBody>
            <a:bodyPr lIns="0" tIns="0" rIns="0" bIns="0" rtlCol="0" anchor="t">
              <a:spAutoFit/>
            </a:bodyPr>
            <a:lstStyle/>
            <a:p>
              <a:pPr marL="0" lvl="0" indent="0" algn="l">
                <a:lnSpc>
                  <a:spcPts val="3640"/>
                </a:lnSpc>
              </a:pPr>
              <a:endParaRPr/>
            </a:p>
          </p:txBody>
        </p:sp>
      </p:grpSp>
      <p:grpSp>
        <p:nvGrpSpPr>
          <p:cNvPr id="5" name="Group 5"/>
          <p:cNvGrpSpPr/>
          <p:nvPr/>
        </p:nvGrpSpPr>
        <p:grpSpPr>
          <a:xfrm>
            <a:off x="470315" y="1443675"/>
            <a:ext cx="17320885" cy="8229600"/>
            <a:chOff x="0" y="0"/>
            <a:chExt cx="129343693" cy="61454530"/>
          </a:xfrm>
        </p:grpSpPr>
        <p:sp>
          <p:nvSpPr>
            <p:cNvPr id="6" name="Freeform 6"/>
            <p:cNvSpPr/>
            <p:nvPr/>
          </p:nvSpPr>
          <p:spPr>
            <a:xfrm>
              <a:off x="72390" y="72390"/>
              <a:ext cx="129198913" cy="61309749"/>
            </a:xfrm>
            <a:custGeom>
              <a:avLst/>
              <a:gdLst/>
              <a:ahLst/>
              <a:cxnLst/>
              <a:rect l="l" t="t" r="r" b="b"/>
              <a:pathLst>
                <a:path w="129198913" h="61309749">
                  <a:moveTo>
                    <a:pt x="0" y="0"/>
                  </a:moveTo>
                  <a:lnTo>
                    <a:pt x="129198913" y="0"/>
                  </a:lnTo>
                  <a:lnTo>
                    <a:pt x="129198913" y="61309749"/>
                  </a:lnTo>
                  <a:lnTo>
                    <a:pt x="0" y="61309749"/>
                  </a:lnTo>
                  <a:lnTo>
                    <a:pt x="0" y="0"/>
                  </a:lnTo>
                  <a:close/>
                </a:path>
              </a:pathLst>
            </a:custGeom>
            <a:solidFill>
              <a:srgbClr val="D6DFCC"/>
            </a:solidFill>
          </p:spPr>
        </p:sp>
        <p:sp>
          <p:nvSpPr>
            <p:cNvPr id="7" name="Freeform 7"/>
            <p:cNvSpPr/>
            <p:nvPr/>
          </p:nvSpPr>
          <p:spPr>
            <a:xfrm>
              <a:off x="0" y="0"/>
              <a:ext cx="129343696" cy="61454531"/>
            </a:xfrm>
            <a:custGeom>
              <a:avLst/>
              <a:gdLst/>
              <a:ahLst/>
              <a:cxnLst/>
              <a:rect l="l" t="t" r="r" b="b"/>
              <a:pathLst>
                <a:path w="129343696" h="61454531">
                  <a:moveTo>
                    <a:pt x="129198911" y="61309752"/>
                  </a:moveTo>
                  <a:lnTo>
                    <a:pt x="129343696" y="61309752"/>
                  </a:lnTo>
                  <a:lnTo>
                    <a:pt x="129343696" y="61454531"/>
                  </a:lnTo>
                  <a:lnTo>
                    <a:pt x="129198911" y="61454531"/>
                  </a:lnTo>
                  <a:lnTo>
                    <a:pt x="129198911" y="61309752"/>
                  </a:lnTo>
                  <a:close/>
                  <a:moveTo>
                    <a:pt x="0" y="144780"/>
                  </a:moveTo>
                  <a:lnTo>
                    <a:pt x="144780" y="144780"/>
                  </a:lnTo>
                  <a:lnTo>
                    <a:pt x="144780" y="61309752"/>
                  </a:lnTo>
                  <a:lnTo>
                    <a:pt x="0" y="61309752"/>
                  </a:lnTo>
                  <a:lnTo>
                    <a:pt x="0" y="144780"/>
                  </a:lnTo>
                  <a:close/>
                  <a:moveTo>
                    <a:pt x="0" y="61309752"/>
                  </a:moveTo>
                  <a:lnTo>
                    <a:pt x="144780" y="61309752"/>
                  </a:lnTo>
                  <a:lnTo>
                    <a:pt x="144780" y="61454531"/>
                  </a:lnTo>
                  <a:lnTo>
                    <a:pt x="0" y="61454531"/>
                  </a:lnTo>
                  <a:lnTo>
                    <a:pt x="0" y="61309752"/>
                  </a:lnTo>
                  <a:close/>
                  <a:moveTo>
                    <a:pt x="129198911" y="144780"/>
                  </a:moveTo>
                  <a:lnTo>
                    <a:pt x="129343696" y="144780"/>
                  </a:lnTo>
                  <a:lnTo>
                    <a:pt x="129343696" y="61309752"/>
                  </a:lnTo>
                  <a:lnTo>
                    <a:pt x="129198911" y="61309752"/>
                  </a:lnTo>
                  <a:lnTo>
                    <a:pt x="129198911" y="144780"/>
                  </a:lnTo>
                  <a:close/>
                  <a:moveTo>
                    <a:pt x="144780" y="61309752"/>
                  </a:moveTo>
                  <a:lnTo>
                    <a:pt x="129198911" y="61309752"/>
                  </a:lnTo>
                  <a:lnTo>
                    <a:pt x="129198911" y="61454531"/>
                  </a:lnTo>
                  <a:lnTo>
                    <a:pt x="144780" y="61454531"/>
                  </a:lnTo>
                  <a:lnTo>
                    <a:pt x="144780" y="61309752"/>
                  </a:lnTo>
                  <a:close/>
                  <a:moveTo>
                    <a:pt x="129198911" y="0"/>
                  </a:moveTo>
                  <a:lnTo>
                    <a:pt x="129343696" y="0"/>
                  </a:lnTo>
                  <a:lnTo>
                    <a:pt x="129343696" y="144780"/>
                  </a:lnTo>
                  <a:lnTo>
                    <a:pt x="129198911" y="144780"/>
                  </a:lnTo>
                  <a:lnTo>
                    <a:pt x="129198911" y="0"/>
                  </a:lnTo>
                  <a:close/>
                  <a:moveTo>
                    <a:pt x="0" y="0"/>
                  </a:moveTo>
                  <a:lnTo>
                    <a:pt x="144780" y="0"/>
                  </a:lnTo>
                  <a:lnTo>
                    <a:pt x="144780" y="144780"/>
                  </a:lnTo>
                  <a:lnTo>
                    <a:pt x="0" y="144780"/>
                  </a:lnTo>
                  <a:lnTo>
                    <a:pt x="0" y="0"/>
                  </a:lnTo>
                  <a:close/>
                  <a:moveTo>
                    <a:pt x="144780" y="0"/>
                  </a:moveTo>
                  <a:lnTo>
                    <a:pt x="129198911" y="0"/>
                  </a:lnTo>
                  <a:lnTo>
                    <a:pt x="129198911" y="144780"/>
                  </a:lnTo>
                  <a:lnTo>
                    <a:pt x="144780" y="144780"/>
                  </a:lnTo>
                  <a:lnTo>
                    <a:pt x="144780" y="0"/>
                  </a:lnTo>
                  <a:close/>
                </a:path>
              </a:pathLst>
            </a:custGeom>
            <a:solidFill>
              <a:srgbClr val="000000"/>
            </a:solidFill>
          </p:spPr>
        </p:sp>
      </p:grpSp>
      <p:sp>
        <p:nvSpPr>
          <p:cNvPr id="8" name="TextBox 8"/>
          <p:cNvSpPr txBox="1"/>
          <p:nvPr/>
        </p:nvSpPr>
        <p:spPr>
          <a:xfrm>
            <a:off x="1028700" y="3078449"/>
            <a:ext cx="15984071" cy="2214245"/>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Quicksand"/>
              </a:rPr>
              <a:t>Dữ liệu bị thiếu là dữ liệu được hiển thị như NaN, Nat, Null, N/A, v.v. xuất hiện với nhiều nguyên nhân như nhập liệu lỗi hoặc dữ liệu bị mất trong quá trình chuyển đổi,...</a:t>
            </a:r>
          </a:p>
          <a:p>
            <a:pPr algn="just">
              <a:lnSpc>
                <a:spcPts val="4480"/>
              </a:lnSpc>
            </a:pPr>
            <a:endParaRPr lang="en-US" sz="3200">
              <a:solidFill>
                <a:srgbClr val="000000"/>
              </a:solidFill>
              <a:latin typeface="Quicksand"/>
            </a:endParaRPr>
          </a:p>
        </p:txBody>
      </p:sp>
      <p:sp>
        <p:nvSpPr>
          <p:cNvPr id="9" name="TextBox 9"/>
          <p:cNvSpPr txBox="1"/>
          <p:nvPr/>
        </p:nvSpPr>
        <p:spPr>
          <a:xfrm>
            <a:off x="1028700" y="2208246"/>
            <a:ext cx="7675907" cy="528295"/>
          </a:xfrm>
          <a:prstGeom prst="rect">
            <a:avLst/>
          </a:prstGeom>
        </p:spPr>
        <p:txBody>
          <a:bodyPr lIns="0" tIns="0" rIns="0" bIns="0" rtlCol="0" anchor="t">
            <a:spAutoFit/>
          </a:bodyPr>
          <a:lstStyle/>
          <a:p>
            <a:pPr>
              <a:lnSpc>
                <a:spcPts val="4480"/>
              </a:lnSpc>
            </a:pPr>
            <a:r>
              <a:rPr lang="en-US" sz="3200">
                <a:solidFill>
                  <a:srgbClr val="000000"/>
                </a:solidFill>
                <a:latin typeface="Quicksand Bold"/>
              </a:rPr>
              <a:t>1. Xử lý dữ liệu thiếu (Missing data)</a:t>
            </a:r>
          </a:p>
        </p:txBody>
      </p:sp>
      <p:sp>
        <p:nvSpPr>
          <p:cNvPr id="10" name="TextBox 10"/>
          <p:cNvSpPr txBox="1"/>
          <p:nvPr/>
        </p:nvSpPr>
        <p:spPr>
          <a:xfrm>
            <a:off x="1028700" y="4664044"/>
            <a:ext cx="15984071" cy="547345"/>
          </a:xfrm>
          <a:prstGeom prst="rect">
            <a:avLst/>
          </a:prstGeom>
        </p:spPr>
        <p:txBody>
          <a:bodyPr lIns="0" tIns="0" rIns="0" bIns="0" rtlCol="0" anchor="t">
            <a:spAutoFit/>
          </a:bodyPr>
          <a:lstStyle/>
          <a:p>
            <a:pPr>
              <a:lnSpc>
                <a:spcPts val="4479"/>
              </a:lnSpc>
            </a:pPr>
            <a:r>
              <a:rPr lang="en-US" sz="3199">
                <a:solidFill>
                  <a:srgbClr val="000000"/>
                </a:solidFill>
                <a:latin typeface="Quicksand Bold"/>
              </a:rPr>
              <a:t>2. Nhận diện phần tử biên (Outliers) </a:t>
            </a:r>
          </a:p>
        </p:txBody>
      </p:sp>
      <p:sp>
        <p:nvSpPr>
          <p:cNvPr id="11" name="TextBox 11"/>
          <p:cNvSpPr txBox="1"/>
          <p:nvPr/>
        </p:nvSpPr>
        <p:spPr>
          <a:xfrm>
            <a:off x="1028700" y="5491800"/>
            <a:ext cx="15984071" cy="1109295"/>
          </a:xfrm>
          <a:prstGeom prst="rect">
            <a:avLst/>
          </a:prstGeom>
        </p:spPr>
        <p:txBody>
          <a:bodyPr lIns="0" tIns="0" rIns="0" bIns="0" rtlCol="0" anchor="t">
            <a:spAutoFit/>
          </a:bodyPr>
          <a:lstStyle/>
          <a:p>
            <a:pPr marL="690879" lvl="1" indent="-345439">
              <a:lnSpc>
                <a:spcPts val="4479"/>
              </a:lnSpc>
              <a:buFont typeface="Arial"/>
              <a:buChar char="•"/>
            </a:pPr>
            <a:r>
              <a:rPr lang="en-US" sz="3199">
                <a:solidFill>
                  <a:srgbClr val="000000"/>
                </a:solidFill>
                <a:latin typeface="Quicksand"/>
              </a:rPr>
              <a:t>Phần tử biên (Outliers) là những dữ liệu (đối tượng) không tuân theo đặc tính hành vi chung của dữ liệu(đối tượng)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grpSp>
        <p:nvGrpSpPr>
          <p:cNvPr id="2" name="Group 2"/>
          <p:cNvGrpSpPr/>
          <p:nvPr/>
        </p:nvGrpSpPr>
        <p:grpSpPr>
          <a:xfrm>
            <a:off x="305459" y="1308926"/>
            <a:ext cx="9082197" cy="8229600"/>
            <a:chOff x="0" y="0"/>
            <a:chExt cx="67821294" cy="61454530"/>
          </a:xfrm>
        </p:grpSpPr>
        <p:sp>
          <p:nvSpPr>
            <p:cNvPr id="3" name="Freeform 3"/>
            <p:cNvSpPr/>
            <p:nvPr/>
          </p:nvSpPr>
          <p:spPr>
            <a:xfrm>
              <a:off x="72390" y="72390"/>
              <a:ext cx="67676517" cy="61309749"/>
            </a:xfrm>
            <a:custGeom>
              <a:avLst/>
              <a:gdLst/>
              <a:ahLst/>
              <a:cxnLst/>
              <a:rect l="l" t="t" r="r" b="b"/>
              <a:pathLst>
                <a:path w="67676517" h="61309749">
                  <a:moveTo>
                    <a:pt x="0" y="0"/>
                  </a:moveTo>
                  <a:lnTo>
                    <a:pt x="67676517" y="0"/>
                  </a:lnTo>
                  <a:lnTo>
                    <a:pt x="67676517" y="61309749"/>
                  </a:lnTo>
                  <a:lnTo>
                    <a:pt x="0" y="61309749"/>
                  </a:lnTo>
                  <a:lnTo>
                    <a:pt x="0" y="0"/>
                  </a:lnTo>
                  <a:close/>
                </a:path>
              </a:pathLst>
            </a:custGeom>
            <a:solidFill>
              <a:srgbClr val="D6DFCC"/>
            </a:solidFill>
          </p:spPr>
        </p:sp>
        <p:sp>
          <p:nvSpPr>
            <p:cNvPr id="4" name="Freeform 4"/>
            <p:cNvSpPr/>
            <p:nvPr/>
          </p:nvSpPr>
          <p:spPr>
            <a:xfrm>
              <a:off x="0" y="0"/>
              <a:ext cx="67821293" cy="61454531"/>
            </a:xfrm>
            <a:custGeom>
              <a:avLst/>
              <a:gdLst/>
              <a:ahLst/>
              <a:cxnLst/>
              <a:rect l="l" t="t" r="r" b="b"/>
              <a:pathLst>
                <a:path w="67821293" h="61454531">
                  <a:moveTo>
                    <a:pt x="67676514" y="61309752"/>
                  </a:moveTo>
                  <a:lnTo>
                    <a:pt x="67821293" y="61309752"/>
                  </a:lnTo>
                  <a:lnTo>
                    <a:pt x="67821293" y="61454531"/>
                  </a:lnTo>
                  <a:lnTo>
                    <a:pt x="67676514" y="61454531"/>
                  </a:lnTo>
                  <a:lnTo>
                    <a:pt x="67676514" y="61309752"/>
                  </a:lnTo>
                  <a:close/>
                  <a:moveTo>
                    <a:pt x="0" y="144780"/>
                  </a:moveTo>
                  <a:lnTo>
                    <a:pt x="144780" y="144780"/>
                  </a:lnTo>
                  <a:lnTo>
                    <a:pt x="144780" y="61309752"/>
                  </a:lnTo>
                  <a:lnTo>
                    <a:pt x="0" y="61309752"/>
                  </a:lnTo>
                  <a:lnTo>
                    <a:pt x="0" y="144780"/>
                  </a:lnTo>
                  <a:close/>
                  <a:moveTo>
                    <a:pt x="0" y="61309752"/>
                  </a:moveTo>
                  <a:lnTo>
                    <a:pt x="144780" y="61309752"/>
                  </a:lnTo>
                  <a:lnTo>
                    <a:pt x="144780" y="61454531"/>
                  </a:lnTo>
                  <a:lnTo>
                    <a:pt x="0" y="61454531"/>
                  </a:lnTo>
                  <a:lnTo>
                    <a:pt x="0" y="61309752"/>
                  </a:lnTo>
                  <a:close/>
                  <a:moveTo>
                    <a:pt x="67676514" y="144780"/>
                  </a:moveTo>
                  <a:lnTo>
                    <a:pt x="67821293" y="144780"/>
                  </a:lnTo>
                  <a:lnTo>
                    <a:pt x="67821293" y="61309752"/>
                  </a:lnTo>
                  <a:lnTo>
                    <a:pt x="67676514" y="61309752"/>
                  </a:lnTo>
                  <a:lnTo>
                    <a:pt x="67676514" y="144780"/>
                  </a:lnTo>
                  <a:close/>
                  <a:moveTo>
                    <a:pt x="144780" y="61309752"/>
                  </a:moveTo>
                  <a:lnTo>
                    <a:pt x="67676514" y="61309752"/>
                  </a:lnTo>
                  <a:lnTo>
                    <a:pt x="67676514" y="61454531"/>
                  </a:lnTo>
                  <a:lnTo>
                    <a:pt x="144780" y="61454531"/>
                  </a:lnTo>
                  <a:lnTo>
                    <a:pt x="144780" y="61309752"/>
                  </a:lnTo>
                  <a:close/>
                  <a:moveTo>
                    <a:pt x="67676514" y="0"/>
                  </a:moveTo>
                  <a:lnTo>
                    <a:pt x="67821293" y="0"/>
                  </a:lnTo>
                  <a:lnTo>
                    <a:pt x="67821293" y="144780"/>
                  </a:lnTo>
                  <a:lnTo>
                    <a:pt x="67676514" y="144780"/>
                  </a:lnTo>
                  <a:lnTo>
                    <a:pt x="67676514" y="0"/>
                  </a:lnTo>
                  <a:close/>
                  <a:moveTo>
                    <a:pt x="0" y="0"/>
                  </a:moveTo>
                  <a:lnTo>
                    <a:pt x="144780" y="0"/>
                  </a:lnTo>
                  <a:lnTo>
                    <a:pt x="144780" y="144780"/>
                  </a:lnTo>
                  <a:lnTo>
                    <a:pt x="0" y="144780"/>
                  </a:lnTo>
                  <a:lnTo>
                    <a:pt x="0" y="0"/>
                  </a:lnTo>
                  <a:close/>
                  <a:moveTo>
                    <a:pt x="144780" y="0"/>
                  </a:moveTo>
                  <a:lnTo>
                    <a:pt x="67676514" y="0"/>
                  </a:lnTo>
                  <a:lnTo>
                    <a:pt x="67676514" y="144780"/>
                  </a:lnTo>
                  <a:lnTo>
                    <a:pt x="144780" y="144780"/>
                  </a:lnTo>
                  <a:lnTo>
                    <a:pt x="144780" y="0"/>
                  </a:lnTo>
                  <a:close/>
                </a:path>
              </a:pathLst>
            </a:custGeom>
            <a:solidFill>
              <a:srgbClr val="000000"/>
            </a:solidFill>
          </p:spPr>
        </p:sp>
      </p:grpSp>
      <p:grpSp>
        <p:nvGrpSpPr>
          <p:cNvPr id="5" name="Group 5"/>
          <p:cNvGrpSpPr/>
          <p:nvPr/>
        </p:nvGrpSpPr>
        <p:grpSpPr>
          <a:xfrm>
            <a:off x="1028700" y="183322"/>
            <a:ext cx="10999498" cy="1675327"/>
            <a:chOff x="0" y="0"/>
            <a:chExt cx="14665997" cy="2233769"/>
          </a:xfrm>
        </p:grpSpPr>
        <p:sp>
          <p:nvSpPr>
            <p:cNvPr id="6" name="TextBox 6"/>
            <p:cNvSpPr txBox="1"/>
            <p:nvPr/>
          </p:nvSpPr>
          <p:spPr>
            <a:xfrm>
              <a:off x="0" y="-9525"/>
              <a:ext cx="14665997" cy="1228725"/>
            </a:xfrm>
            <a:prstGeom prst="rect">
              <a:avLst/>
            </a:prstGeom>
          </p:spPr>
          <p:txBody>
            <a:bodyPr lIns="0" tIns="0" rIns="0" bIns="0" rtlCol="0" anchor="t">
              <a:spAutoFit/>
            </a:bodyPr>
            <a:lstStyle/>
            <a:p>
              <a:pPr marL="0" lvl="0" indent="0" algn="l">
                <a:lnSpc>
                  <a:spcPts val="7200"/>
                </a:lnSpc>
                <a:spcBef>
                  <a:spcPct val="0"/>
                </a:spcBef>
              </a:pPr>
              <a:r>
                <a:rPr lang="en-US" sz="6000">
                  <a:solidFill>
                    <a:srgbClr val="000000"/>
                  </a:solidFill>
                  <a:latin typeface="Quicksand Bold"/>
                </a:rPr>
                <a:t>Làm sạch dữ liệu </a:t>
              </a:r>
            </a:p>
          </p:txBody>
        </p:sp>
        <p:sp>
          <p:nvSpPr>
            <p:cNvPr id="7" name="TextBox 7"/>
            <p:cNvSpPr txBox="1"/>
            <p:nvPr/>
          </p:nvSpPr>
          <p:spPr>
            <a:xfrm>
              <a:off x="0" y="1588464"/>
              <a:ext cx="12061992" cy="645305"/>
            </a:xfrm>
            <a:prstGeom prst="rect">
              <a:avLst/>
            </a:prstGeom>
          </p:spPr>
          <p:txBody>
            <a:bodyPr lIns="0" tIns="0" rIns="0" bIns="0" rtlCol="0" anchor="t">
              <a:spAutoFit/>
            </a:bodyPr>
            <a:lstStyle/>
            <a:p>
              <a:pPr marL="0" lvl="0" indent="0" algn="l">
                <a:lnSpc>
                  <a:spcPts val="3640"/>
                </a:lnSpc>
              </a:pPr>
              <a:endParaRPr/>
            </a:p>
          </p:txBody>
        </p:sp>
      </p:grpSp>
      <p:sp>
        <p:nvSpPr>
          <p:cNvPr id="8" name="TextBox 8"/>
          <p:cNvSpPr txBox="1"/>
          <p:nvPr/>
        </p:nvSpPr>
        <p:spPr>
          <a:xfrm>
            <a:off x="305459" y="1889765"/>
            <a:ext cx="9183665" cy="528295"/>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Quicksand Bold"/>
              </a:rPr>
              <a:t>3. Giảm thiểu dữ liệu nhiễu (Noisy Data)</a:t>
            </a:r>
          </a:p>
        </p:txBody>
      </p:sp>
      <p:grpSp>
        <p:nvGrpSpPr>
          <p:cNvPr id="9" name="Group 9"/>
          <p:cNvGrpSpPr/>
          <p:nvPr/>
        </p:nvGrpSpPr>
        <p:grpSpPr>
          <a:xfrm>
            <a:off x="9489125" y="1308926"/>
            <a:ext cx="8634213" cy="8229600"/>
            <a:chOff x="0" y="0"/>
            <a:chExt cx="64475976" cy="61454530"/>
          </a:xfrm>
        </p:grpSpPr>
        <p:sp>
          <p:nvSpPr>
            <p:cNvPr id="10" name="Freeform 10"/>
            <p:cNvSpPr/>
            <p:nvPr/>
          </p:nvSpPr>
          <p:spPr>
            <a:xfrm>
              <a:off x="72390" y="72390"/>
              <a:ext cx="64331195" cy="61309749"/>
            </a:xfrm>
            <a:custGeom>
              <a:avLst/>
              <a:gdLst/>
              <a:ahLst/>
              <a:cxnLst/>
              <a:rect l="l" t="t" r="r" b="b"/>
              <a:pathLst>
                <a:path w="64331195" h="61309749">
                  <a:moveTo>
                    <a:pt x="0" y="0"/>
                  </a:moveTo>
                  <a:lnTo>
                    <a:pt x="64331195" y="0"/>
                  </a:lnTo>
                  <a:lnTo>
                    <a:pt x="64331195" y="61309749"/>
                  </a:lnTo>
                  <a:lnTo>
                    <a:pt x="0" y="61309749"/>
                  </a:lnTo>
                  <a:lnTo>
                    <a:pt x="0" y="0"/>
                  </a:lnTo>
                  <a:close/>
                </a:path>
              </a:pathLst>
            </a:custGeom>
            <a:solidFill>
              <a:srgbClr val="B9BBDD"/>
            </a:solidFill>
          </p:spPr>
        </p:sp>
        <p:sp>
          <p:nvSpPr>
            <p:cNvPr id="11" name="Freeform 11"/>
            <p:cNvSpPr/>
            <p:nvPr/>
          </p:nvSpPr>
          <p:spPr>
            <a:xfrm>
              <a:off x="0" y="0"/>
              <a:ext cx="64475978" cy="61454531"/>
            </a:xfrm>
            <a:custGeom>
              <a:avLst/>
              <a:gdLst/>
              <a:ahLst/>
              <a:cxnLst/>
              <a:rect l="l" t="t" r="r" b="b"/>
              <a:pathLst>
                <a:path w="64475978" h="61454531">
                  <a:moveTo>
                    <a:pt x="64331199" y="61309752"/>
                  </a:moveTo>
                  <a:lnTo>
                    <a:pt x="64475978" y="61309752"/>
                  </a:lnTo>
                  <a:lnTo>
                    <a:pt x="64475978" y="61454531"/>
                  </a:lnTo>
                  <a:lnTo>
                    <a:pt x="64331199" y="61454531"/>
                  </a:lnTo>
                  <a:lnTo>
                    <a:pt x="64331199" y="61309752"/>
                  </a:lnTo>
                  <a:close/>
                  <a:moveTo>
                    <a:pt x="0" y="144780"/>
                  </a:moveTo>
                  <a:lnTo>
                    <a:pt x="144780" y="144780"/>
                  </a:lnTo>
                  <a:lnTo>
                    <a:pt x="144780" y="61309752"/>
                  </a:lnTo>
                  <a:lnTo>
                    <a:pt x="0" y="61309752"/>
                  </a:lnTo>
                  <a:lnTo>
                    <a:pt x="0" y="144780"/>
                  </a:lnTo>
                  <a:close/>
                  <a:moveTo>
                    <a:pt x="0" y="61309752"/>
                  </a:moveTo>
                  <a:lnTo>
                    <a:pt x="144780" y="61309752"/>
                  </a:lnTo>
                  <a:lnTo>
                    <a:pt x="144780" y="61454531"/>
                  </a:lnTo>
                  <a:lnTo>
                    <a:pt x="0" y="61454531"/>
                  </a:lnTo>
                  <a:lnTo>
                    <a:pt x="0" y="61309752"/>
                  </a:lnTo>
                  <a:close/>
                  <a:moveTo>
                    <a:pt x="64331199" y="144780"/>
                  </a:moveTo>
                  <a:lnTo>
                    <a:pt x="64475978" y="144780"/>
                  </a:lnTo>
                  <a:lnTo>
                    <a:pt x="64475978" y="61309752"/>
                  </a:lnTo>
                  <a:lnTo>
                    <a:pt x="64331199" y="61309752"/>
                  </a:lnTo>
                  <a:lnTo>
                    <a:pt x="64331199" y="144780"/>
                  </a:lnTo>
                  <a:close/>
                  <a:moveTo>
                    <a:pt x="144780" y="61309752"/>
                  </a:moveTo>
                  <a:lnTo>
                    <a:pt x="64331199" y="61309752"/>
                  </a:lnTo>
                  <a:lnTo>
                    <a:pt x="64331199" y="61454531"/>
                  </a:lnTo>
                  <a:lnTo>
                    <a:pt x="144780" y="61454531"/>
                  </a:lnTo>
                  <a:lnTo>
                    <a:pt x="144780" y="61309752"/>
                  </a:lnTo>
                  <a:close/>
                  <a:moveTo>
                    <a:pt x="64331199" y="0"/>
                  </a:moveTo>
                  <a:lnTo>
                    <a:pt x="64475978" y="0"/>
                  </a:lnTo>
                  <a:lnTo>
                    <a:pt x="64475978" y="144780"/>
                  </a:lnTo>
                  <a:lnTo>
                    <a:pt x="64331199" y="144780"/>
                  </a:lnTo>
                  <a:lnTo>
                    <a:pt x="64331199" y="0"/>
                  </a:lnTo>
                  <a:close/>
                  <a:moveTo>
                    <a:pt x="0" y="0"/>
                  </a:moveTo>
                  <a:lnTo>
                    <a:pt x="144780" y="0"/>
                  </a:lnTo>
                  <a:lnTo>
                    <a:pt x="144780" y="144780"/>
                  </a:lnTo>
                  <a:lnTo>
                    <a:pt x="0" y="144780"/>
                  </a:lnTo>
                  <a:lnTo>
                    <a:pt x="0" y="0"/>
                  </a:lnTo>
                  <a:close/>
                  <a:moveTo>
                    <a:pt x="144780" y="0"/>
                  </a:moveTo>
                  <a:lnTo>
                    <a:pt x="64331199" y="0"/>
                  </a:lnTo>
                  <a:lnTo>
                    <a:pt x="64331199" y="144780"/>
                  </a:lnTo>
                  <a:lnTo>
                    <a:pt x="144780" y="144780"/>
                  </a:lnTo>
                  <a:lnTo>
                    <a:pt x="144780" y="0"/>
                  </a:lnTo>
                  <a:close/>
                </a:path>
              </a:pathLst>
            </a:custGeom>
            <a:solidFill>
              <a:srgbClr val="000000"/>
            </a:solidFill>
          </p:spPr>
        </p:sp>
      </p:grpSp>
      <p:sp>
        <p:nvSpPr>
          <p:cNvPr id="12" name="TextBox 12"/>
          <p:cNvSpPr txBox="1"/>
          <p:nvPr/>
        </p:nvSpPr>
        <p:spPr>
          <a:xfrm>
            <a:off x="1008604" y="2932434"/>
            <a:ext cx="7675907" cy="6147797"/>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Quicksand"/>
              </a:rPr>
              <a:t>Dữ liệu nhiễu (Noisy Data) là các dữ liệu không chính chính xác hoặc không thể giải thích được nên có thể làm méo mó các mẫu xu hướng, ảnh hưởng đến tính khách quan của quá trình phân tích. </a:t>
            </a:r>
          </a:p>
          <a:p>
            <a:pPr algn="just">
              <a:lnSpc>
                <a:spcPts val="4480"/>
              </a:lnSpc>
            </a:pPr>
            <a:endParaRPr lang="en-US" sz="3200">
              <a:solidFill>
                <a:srgbClr val="000000"/>
              </a:solidFill>
              <a:latin typeface="Quicksand"/>
            </a:endParaRPr>
          </a:p>
          <a:p>
            <a:pPr marL="690881" lvl="1" indent="-345440" algn="just">
              <a:lnSpc>
                <a:spcPts val="4480"/>
              </a:lnSpc>
              <a:buFont typeface="Arial"/>
              <a:buChar char="•"/>
            </a:pPr>
            <a:r>
              <a:rPr lang="en-US" sz="3200">
                <a:solidFill>
                  <a:srgbClr val="000000"/>
                </a:solidFill>
                <a:latin typeface="Quicksand"/>
              </a:rPr>
              <a:t>Dữ liệu nhiễu có thể nhận diện thông qua phân tích thống kê, biểu đồ hộp hoặc trực quan hóa dữ liệu. </a:t>
            </a:r>
          </a:p>
          <a:p>
            <a:pPr algn="just">
              <a:lnSpc>
                <a:spcPts val="4480"/>
              </a:lnSpc>
            </a:pPr>
            <a:endParaRPr lang="en-US" sz="3200">
              <a:solidFill>
                <a:srgbClr val="000000"/>
              </a:solidFill>
              <a:latin typeface="Quicksand"/>
            </a:endParaRPr>
          </a:p>
        </p:txBody>
      </p:sp>
      <p:sp>
        <p:nvSpPr>
          <p:cNvPr id="13" name="TextBox 13"/>
          <p:cNvSpPr txBox="1"/>
          <p:nvPr/>
        </p:nvSpPr>
        <p:spPr>
          <a:xfrm>
            <a:off x="10387931" y="1889765"/>
            <a:ext cx="7256253" cy="1090245"/>
          </a:xfrm>
          <a:prstGeom prst="rect">
            <a:avLst/>
          </a:prstGeom>
        </p:spPr>
        <p:txBody>
          <a:bodyPr lIns="0" tIns="0" rIns="0" bIns="0" rtlCol="0" anchor="t">
            <a:spAutoFit/>
          </a:bodyPr>
          <a:lstStyle/>
          <a:p>
            <a:pPr>
              <a:lnSpc>
                <a:spcPts val="4480"/>
              </a:lnSpc>
            </a:pPr>
            <a:r>
              <a:rPr lang="en-US" sz="3200">
                <a:solidFill>
                  <a:srgbClr val="000000"/>
                </a:solidFill>
                <a:latin typeface="Quicksand Bold"/>
              </a:rPr>
              <a:t>4. Xử lý dữ liệu không nhất quán (Inconsistent Data) </a:t>
            </a:r>
          </a:p>
        </p:txBody>
      </p:sp>
      <p:sp>
        <p:nvSpPr>
          <p:cNvPr id="14" name="TextBox 14"/>
          <p:cNvSpPr txBox="1"/>
          <p:nvPr/>
        </p:nvSpPr>
        <p:spPr>
          <a:xfrm>
            <a:off x="9968277" y="3172782"/>
            <a:ext cx="7675907" cy="5023897"/>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000000"/>
                </a:solidFill>
                <a:latin typeface="Quicksand"/>
              </a:rPr>
              <a:t>Dữ liệu không nhất quán có thể xuất hiện khi cách ghi chép dữ liệu không thống nhất hoặc là mã hóa dữ liệu. </a:t>
            </a:r>
          </a:p>
          <a:p>
            <a:pPr algn="just">
              <a:lnSpc>
                <a:spcPts val="4480"/>
              </a:lnSpc>
            </a:pPr>
            <a:endParaRPr lang="en-US" sz="3200">
              <a:solidFill>
                <a:srgbClr val="000000"/>
              </a:solidFill>
              <a:latin typeface="Quicksand"/>
            </a:endParaRPr>
          </a:p>
          <a:p>
            <a:pPr marL="690881" lvl="1" indent="-345440" algn="just">
              <a:lnSpc>
                <a:spcPts val="4480"/>
              </a:lnSpc>
              <a:buFont typeface="Arial"/>
              <a:buChar char="•"/>
            </a:pPr>
            <a:r>
              <a:rPr lang="en-US" sz="3200">
                <a:solidFill>
                  <a:srgbClr val="000000"/>
                </a:solidFill>
                <a:latin typeface="Quicksand"/>
              </a:rPr>
              <a:t>Quá trình xử lý dữ liệu không nhất quán thường yêu cầu sự phát hiện, sửa chữa những mâu thuẫn hoặc kết hợp dữ liệu từ nhiều nguồn khác nhau để đạt được sự nhất quán.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TextBox 2"/>
          <p:cNvSpPr txBox="1"/>
          <p:nvPr/>
        </p:nvSpPr>
        <p:spPr>
          <a:xfrm>
            <a:off x="0" y="219704"/>
            <a:ext cx="5956776" cy="10572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000000"/>
                </a:solidFill>
                <a:latin typeface="Quicksand Bold"/>
              </a:rPr>
              <a:t>GIẢI PHÁP</a:t>
            </a:r>
          </a:p>
        </p:txBody>
      </p:sp>
      <p:sp>
        <p:nvSpPr>
          <p:cNvPr id="3" name="TextBox 3"/>
          <p:cNvSpPr txBox="1"/>
          <p:nvPr/>
        </p:nvSpPr>
        <p:spPr>
          <a:xfrm>
            <a:off x="2978388" y="2176580"/>
            <a:ext cx="5523892" cy="2214245"/>
          </a:xfrm>
          <a:prstGeom prst="rect">
            <a:avLst/>
          </a:prstGeom>
        </p:spPr>
        <p:txBody>
          <a:bodyPr lIns="0" tIns="0" rIns="0" bIns="0" rtlCol="0" anchor="t">
            <a:spAutoFit/>
          </a:bodyPr>
          <a:lstStyle/>
          <a:p>
            <a:pPr>
              <a:lnSpc>
                <a:spcPts val="4480"/>
              </a:lnSpc>
            </a:pPr>
            <a:r>
              <a:rPr lang="en-US" sz="3200">
                <a:solidFill>
                  <a:srgbClr val="000000"/>
                </a:solidFill>
                <a:latin typeface="Quicksand"/>
              </a:rPr>
              <a:t>XỬ LÝ DỮ LIỆU BỊ THIẾU</a:t>
            </a:r>
          </a:p>
          <a:p>
            <a:pPr marL="690882" lvl="1" indent="-345441">
              <a:lnSpc>
                <a:spcPts val="4480"/>
              </a:lnSpc>
              <a:buFont typeface="Arial"/>
              <a:buChar char="•"/>
            </a:pPr>
            <a:r>
              <a:rPr lang="en-US" sz="3200">
                <a:solidFill>
                  <a:srgbClr val="000000"/>
                </a:solidFill>
                <a:latin typeface="Quicksand"/>
              </a:rPr>
              <a:t>Loại bỏ</a:t>
            </a:r>
          </a:p>
          <a:p>
            <a:pPr marL="690882" lvl="1" indent="-345441">
              <a:lnSpc>
                <a:spcPts val="4480"/>
              </a:lnSpc>
              <a:buFont typeface="Arial"/>
              <a:buChar char="•"/>
            </a:pPr>
            <a:r>
              <a:rPr lang="en-US" sz="3200">
                <a:solidFill>
                  <a:srgbClr val="000000"/>
                </a:solidFill>
                <a:latin typeface="Quicksand"/>
              </a:rPr>
              <a:t>Imputation</a:t>
            </a:r>
          </a:p>
          <a:p>
            <a:pPr marL="690882" lvl="1" indent="-345441">
              <a:lnSpc>
                <a:spcPts val="4480"/>
              </a:lnSpc>
              <a:buFont typeface="Arial"/>
              <a:buChar char="•"/>
            </a:pPr>
            <a:r>
              <a:rPr lang="en-US" sz="3200">
                <a:solidFill>
                  <a:srgbClr val="000000"/>
                </a:solidFill>
                <a:latin typeface="Quicksand"/>
              </a:rPr>
              <a:t>Phân tích</a:t>
            </a:r>
          </a:p>
        </p:txBody>
      </p:sp>
      <p:grpSp>
        <p:nvGrpSpPr>
          <p:cNvPr id="4" name="Group 4"/>
          <p:cNvGrpSpPr/>
          <p:nvPr/>
        </p:nvGrpSpPr>
        <p:grpSpPr>
          <a:xfrm>
            <a:off x="472781" y="2224205"/>
            <a:ext cx="2044315" cy="940520"/>
            <a:chOff x="0" y="0"/>
            <a:chExt cx="4215241" cy="1939290"/>
          </a:xfrm>
        </p:grpSpPr>
        <p:sp>
          <p:nvSpPr>
            <p:cNvPr id="5" name="Freeform 5"/>
            <p:cNvSpPr/>
            <p:nvPr/>
          </p:nvSpPr>
          <p:spPr>
            <a:xfrm>
              <a:off x="12700" y="12700"/>
              <a:ext cx="4189841" cy="1913890"/>
            </a:xfrm>
            <a:custGeom>
              <a:avLst/>
              <a:gdLst/>
              <a:ahLst/>
              <a:cxnLst/>
              <a:rect l="l" t="t" r="r" b="b"/>
              <a:pathLst>
                <a:path w="4189841" h="1913890">
                  <a:moveTo>
                    <a:pt x="3232895" y="1913890"/>
                  </a:moveTo>
                  <a:lnTo>
                    <a:pt x="956945" y="1913890"/>
                  </a:lnTo>
                  <a:cubicBezTo>
                    <a:pt x="428371" y="1913890"/>
                    <a:pt x="0" y="1485392"/>
                    <a:pt x="0" y="956945"/>
                  </a:cubicBezTo>
                  <a:cubicBezTo>
                    <a:pt x="0" y="428371"/>
                    <a:pt x="428371" y="0"/>
                    <a:pt x="956945" y="0"/>
                  </a:cubicBezTo>
                  <a:lnTo>
                    <a:pt x="3232895" y="0"/>
                  </a:lnTo>
                  <a:cubicBezTo>
                    <a:pt x="3761343" y="0"/>
                    <a:pt x="4189841" y="428371"/>
                    <a:pt x="4189841" y="956945"/>
                  </a:cubicBezTo>
                  <a:cubicBezTo>
                    <a:pt x="4189841" y="1485392"/>
                    <a:pt x="3761343" y="1913890"/>
                    <a:pt x="3232895" y="1913890"/>
                  </a:cubicBezTo>
                  <a:close/>
                </a:path>
              </a:pathLst>
            </a:custGeom>
            <a:solidFill>
              <a:srgbClr val="D6DFCC"/>
            </a:solidFill>
          </p:spPr>
        </p:sp>
        <p:sp>
          <p:nvSpPr>
            <p:cNvPr id="6" name="Freeform 6"/>
            <p:cNvSpPr/>
            <p:nvPr/>
          </p:nvSpPr>
          <p:spPr>
            <a:xfrm>
              <a:off x="0" y="0"/>
              <a:ext cx="4215241" cy="1939290"/>
            </a:xfrm>
            <a:custGeom>
              <a:avLst/>
              <a:gdLst/>
              <a:ahLst/>
              <a:cxnLst/>
              <a:rect l="l" t="t" r="r" b="b"/>
              <a:pathLst>
                <a:path w="4215241" h="1939290">
                  <a:moveTo>
                    <a:pt x="3245595" y="0"/>
                  </a:moveTo>
                  <a:lnTo>
                    <a:pt x="969645" y="0"/>
                  </a:lnTo>
                  <a:cubicBezTo>
                    <a:pt x="434975" y="0"/>
                    <a:pt x="0" y="434975"/>
                    <a:pt x="0" y="969645"/>
                  </a:cubicBezTo>
                  <a:cubicBezTo>
                    <a:pt x="0" y="1504315"/>
                    <a:pt x="434975" y="1939290"/>
                    <a:pt x="969645" y="1939290"/>
                  </a:cubicBezTo>
                  <a:lnTo>
                    <a:pt x="3245595" y="1939290"/>
                  </a:lnTo>
                  <a:cubicBezTo>
                    <a:pt x="3780266" y="1939290"/>
                    <a:pt x="4215241" y="1504315"/>
                    <a:pt x="4215241" y="969645"/>
                  </a:cubicBezTo>
                  <a:cubicBezTo>
                    <a:pt x="4215241" y="434975"/>
                    <a:pt x="3780266" y="0"/>
                    <a:pt x="3245595" y="0"/>
                  </a:cubicBezTo>
                  <a:close/>
                  <a:moveTo>
                    <a:pt x="3245595" y="1913890"/>
                  </a:moveTo>
                  <a:lnTo>
                    <a:pt x="969645" y="1913890"/>
                  </a:lnTo>
                  <a:cubicBezTo>
                    <a:pt x="448945" y="1913890"/>
                    <a:pt x="25400" y="1490345"/>
                    <a:pt x="25400" y="969645"/>
                  </a:cubicBezTo>
                  <a:cubicBezTo>
                    <a:pt x="25400" y="448945"/>
                    <a:pt x="448945" y="25400"/>
                    <a:pt x="969645" y="25400"/>
                  </a:cubicBezTo>
                  <a:lnTo>
                    <a:pt x="3245595" y="25400"/>
                  </a:lnTo>
                  <a:cubicBezTo>
                    <a:pt x="3766296" y="25400"/>
                    <a:pt x="4189841" y="448945"/>
                    <a:pt x="4189841" y="969645"/>
                  </a:cubicBezTo>
                  <a:cubicBezTo>
                    <a:pt x="4189841" y="1490345"/>
                    <a:pt x="3766296" y="1913890"/>
                    <a:pt x="3245595" y="1913890"/>
                  </a:cubicBezTo>
                  <a:close/>
                </a:path>
              </a:pathLst>
            </a:custGeom>
            <a:solidFill>
              <a:srgbClr val="000000"/>
            </a:solidFill>
          </p:spPr>
        </p:sp>
      </p:grpSp>
      <p:sp>
        <p:nvSpPr>
          <p:cNvPr id="7" name="TextBox 7"/>
          <p:cNvSpPr txBox="1"/>
          <p:nvPr/>
        </p:nvSpPr>
        <p:spPr>
          <a:xfrm>
            <a:off x="1120169" y="2377235"/>
            <a:ext cx="749538" cy="623887"/>
          </a:xfrm>
          <a:prstGeom prst="rect">
            <a:avLst/>
          </a:prstGeom>
        </p:spPr>
        <p:txBody>
          <a:bodyPr lIns="0" tIns="0" rIns="0" bIns="0" rtlCol="0" anchor="t">
            <a:spAutoFit/>
          </a:bodyPr>
          <a:lstStyle/>
          <a:p>
            <a:pPr marL="0" lvl="0" indent="0" algn="ctr">
              <a:lnSpc>
                <a:spcPts val="4199"/>
              </a:lnSpc>
              <a:spcBef>
                <a:spcPct val="0"/>
              </a:spcBef>
            </a:pPr>
            <a:r>
              <a:rPr lang="en-US" sz="3499">
                <a:solidFill>
                  <a:srgbClr val="000000"/>
                </a:solidFill>
                <a:latin typeface="Agrandir"/>
              </a:rPr>
              <a:t>01</a:t>
            </a:r>
          </a:p>
        </p:txBody>
      </p:sp>
      <p:grpSp>
        <p:nvGrpSpPr>
          <p:cNvPr id="8" name="Group 8"/>
          <p:cNvGrpSpPr/>
          <p:nvPr/>
        </p:nvGrpSpPr>
        <p:grpSpPr>
          <a:xfrm>
            <a:off x="472781" y="5373324"/>
            <a:ext cx="2044315" cy="940520"/>
            <a:chOff x="0" y="0"/>
            <a:chExt cx="4215241" cy="1939290"/>
          </a:xfrm>
        </p:grpSpPr>
        <p:sp>
          <p:nvSpPr>
            <p:cNvPr id="9" name="Freeform 9"/>
            <p:cNvSpPr/>
            <p:nvPr/>
          </p:nvSpPr>
          <p:spPr>
            <a:xfrm>
              <a:off x="12700" y="12700"/>
              <a:ext cx="4189841" cy="1913890"/>
            </a:xfrm>
            <a:custGeom>
              <a:avLst/>
              <a:gdLst/>
              <a:ahLst/>
              <a:cxnLst/>
              <a:rect l="l" t="t" r="r" b="b"/>
              <a:pathLst>
                <a:path w="4189841" h="1913890">
                  <a:moveTo>
                    <a:pt x="3232895" y="1913890"/>
                  </a:moveTo>
                  <a:lnTo>
                    <a:pt x="956945" y="1913890"/>
                  </a:lnTo>
                  <a:cubicBezTo>
                    <a:pt x="428371" y="1913890"/>
                    <a:pt x="0" y="1485392"/>
                    <a:pt x="0" y="956945"/>
                  </a:cubicBezTo>
                  <a:cubicBezTo>
                    <a:pt x="0" y="428371"/>
                    <a:pt x="428371" y="0"/>
                    <a:pt x="956945" y="0"/>
                  </a:cubicBezTo>
                  <a:lnTo>
                    <a:pt x="3232895" y="0"/>
                  </a:lnTo>
                  <a:cubicBezTo>
                    <a:pt x="3761343" y="0"/>
                    <a:pt x="4189841" y="428371"/>
                    <a:pt x="4189841" y="956945"/>
                  </a:cubicBezTo>
                  <a:cubicBezTo>
                    <a:pt x="4189841" y="1485392"/>
                    <a:pt x="3761343" y="1913890"/>
                    <a:pt x="3232895" y="1913890"/>
                  </a:cubicBezTo>
                  <a:close/>
                </a:path>
              </a:pathLst>
            </a:custGeom>
            <a:solidFill>
              <a:srgbClr val="B9BBDD"/>
            </a:solidFill>
          </p:spPr>
        </p:sp>
        <p:sp>
          <p:nvSpPr>
            <p:cNvPr id="10" name="Freeform 10"/>
            <p:cNvSpPr/>
            <p:nvPr/>
          </p:nvSpPr>
          <p:spPr>
            <a:xfrm>
              <a:off x="0" y="0"/>
              <a:ext cx="4215241" cy="1939290"/>
            </a:xfrm>
            <a:custGeom>
              <a:avLst/>
              <a:gdLst/>
              <a:ahLst/>
              <a:cxnLst/>
              <a:rect l="l" t="t" r="r" b="b"/>
              <a:pathLst>
                <a:path w="4215241" h="1939290">
                  <a:moveTo>
                    <a:pt x="3245595" y="0"/>
                  </a:moveTo>
                  <a:lnTo>
                    <a:pt x="969645" y="0"/>
                  </a:lnTo>
                  <a:cubicBezTo>
                    <a:pt x="434975" y="0"/>
                    <a:pt x="0" y="434975"/>
                    <a:pt x="0" y="969645"/>
                  </a:cubicBezTo>
                  <a:cubicBezTo>
                    <a:pt x="0" y="1504315"/>
                    <a:pt x="434975" y="1939290"/>
                    <a:pt x="969645" y="1939290"/>
                  </a:cubicBezTo>
                  <a:lnTo>
                    <a:pt x="3245595" y="1939290"/>
                  </a:lnTo>
                  <a:cubicBezTo>
                    <a:pt x="3780266" y="1939290"/>
                    <a:pt x="4215241" y="1504315"/>
                    <a:pt x="4215241" y="969645"/>
                  </a:cubicBezTo>
                  <a:cubicBezTo>
                    <a:pt x="4215241" y="434975"/>
                    <a:pt x="3780266" y="0"/>
                    <a:pt x="3245595" y="0"/>
                  </a:cubicBezTo>
                  <a:close/>
                  <a:moveTo>
                    <a:pt x="3245595" y="1913890"/>
                  </a:moveTo>
                  <a:lnTo>
                    <a:pt x="969645" y="1913890"/>
                  </a:lnTo>
                  <a:cubicBezTo>
                    <a:pt x="448945" y="1913890"/>
                    <a:pt x="25400" y="1490345"/>
                    <a:pt x="25400" y="969645"/>
                  </a:cubicBezTo>
                  <a:cubicBezTo>
                    <a:pt x="25400" y="448945"/>
                    <a:pt x="448945" y="25400"/>
                    <a:pt x="969645" y="25400"/>
                  </a:cubicBezTo>
                  <a:lnTo>
                    <a:pt x="3245595" y="25400"/>
                  </a:lnTo>
                  <a:cubicBezTo>
                    <a:pt x="3766296" y="25400"/>
                    <a:pt x="4189841" y="448945"/>
                    <a:pt x="4189841" y="969645"/>
                  </a:cubicBezTo>
                  <a:cubicBezTo>
                    <a:pt x="4189841" y="1490345"/>
                    <a:pt x="3766296" y="1913890"/>
                    <a:pt x="3245595" y="1913890"/>
                  </a:cubicBezTo>
                  <a:close/>
                </a:path>
              </a:pathLst>
            </a:custGeom>
            <a:solidFill>
              <a:srgbClr val="000000"/>
            </a:solidFill>
          </p:spPr>
        </p:sp>
      </p:grpSp>
      <p:sp>
        <p:nvSpPr>
          <p:cNvPr id="11" name="TextBox 11"/>
          <p:cNvSpPr txBox="1"/>
          <p:nvPr/>
        </p:nvSpPr>
        <p:spPr>
          <a:xfrm>
            <a:off x="1120169" y="5526353"/>
            <a:ext cx="749538" cy="623887"/>
          </a:xfrm>
          <a:prstGeom prst="rect">
            <a:avLst/>
          </a:prstGeom>
        </p:spPr>
        <p:txBody>
          <a:bodyPr lIns="0" tIns="0" rIns="0" bIns="0" rtlCol="0" anchor="t">
            <a:spAutoFit/>
          </a:bodyPr>
          <a:lstStyle/>
          <a:p>
            <a:pPr marL="0" lvl="0" indent="0" algn="ctr">
              <a:lnSpc>
                <a:spcPts val="4199"/>
              </a:lnSpc>
              <a:spcBef>
                <a:spcPct val="0"/>
              </a:spcBef>
            </a:pPr>
            <a:r>
              <a:rPr lang="en-US" sz="3499">
                <a:solidFill>
                  <a:srgbClr val="000000"/>
                </a:solidFill>
                <a:latin typeface="Agrandir"/>
              </a:rPr>
              <a:t>02</a:t>
            </a:r>
          </a:p>
        </p:txBody>
      </p:sp>
      <p:grpSp>
        <p:nvGrpSpPr>
          <p:cNvPr id="12" name="Group 12"/>
          <p:cNvGrpSpPr/>
          <p:nvPr/>
        </p:nvGrpSpPr>
        <p:grpSpPr>
          <a:xfrm>
            <a:off x="9144000" y="2151899"/>
            <a:ext cx="2044315" cy="940520"/>
            <a:chOff x="0" y="0"/>
            <a:chExt cx="4215241" cy="1939290"/>
          </a:xfrm>
        </p:grpSpPr>
        <p:sp>
          <p:nvSpPr>
            <p:cNvPr id="13" name="Freeform 13"/>
            <p:cNvSpPr/>
            <p:nvPr/>
          </p:nvSpPr>
          <p:spPr>
            <a:xfrm>
              <a:off x="12700" y="12700"/>
              <a:ext cx="4189841" cy="1913890"/>
            </a:xfrm>
            <a:custGeom>
              <a:avLst/>
              <a:gdLst/>
              <a:ahLst/>
              <a:cxnLst/>
              <a:rect l="l" t="t" r="r" b="b"/>
              <a:pathLst>
                <a:path w="4189841" h="1913890">
                  <a:moveTo>
                    <a:pt x="3232895" y="1913890"/>
                  </a:moveTo>
                  <a:lnTo>
                    <a:pt x="956945" y="1913890"/>
                  </a:lnTo>
                  <a:cubicBezTo>
                    <a:pt x="428371" y="1913890"/>
                    <a:pt x="0" y="1485392"/>
                    <a:pt x="0" y="956945"/>
                  </a:cubicBezTo>
                  <a:cubicBezTo>
                    <a:pt x="0" y="428371"/>
                    <a:pt x="428371" y="0"/>
                    <a:pt x="956945" y="0"/>
                  </a:cubicBezTo>
                  <a:lnTo>
                    <a:pt x="3232895" y="0"/>
                  </a:lnTo>
                  <a:cubicBezTo>
                    <a:pt x="3761343" y="0"/>
                    <a:pt x="4189841" y="428371"/>
                    <a:pt x="4189841" y="956945"/>
                  </a:cubicBezTo>
                  <a:cubicBezTo>
                    <a:pt x="4189841" y="1485392"/>
                    <a:pt x="3761343" y="1913890"/>
                    <a:pt x="3232895" y="1913890"/>
                  </a:cubicBezTo>
                  <a:close/>
                </a:path>
              </a:pathLst>
            </a:custGeom>
            <a:solidFill>
              <a:srgbClr val="B9BBDD"/>
            </a:solidFill>
          </p:spPr>
        </p:sp>
        <p:sp>
          <p:nvSpPr>
            <p:cNvPr id="14" name="Freeform 14"/>
            <p:cNvSpPr/>
            <p:nvPr/>
          </p:nvSpPr>
          <p:spPr>
            <a:xfrm>
              <a:off x="0" y="0"/>
              <a:ext cx="4215241" cy="1939290"/>
            </a:xfrm>
            <a:custGeom>
              <a:avLst/>
              <a:gdLst/>
              <a:ahLst/>
              <a:cxnLst/>
              <a:rect l="l" t="t" r="r" b="b"/>
              <a:pathLst>
                <a:path w="4215241" h="1939290">
                  <a:moveTo>
                    <a:pt x="3245595" y="0"/>
                  </a:moveTo>
                  <a:lnTo>
                    <a:pt x="969645" y="0"/>
                  </a:lnTo>
                  <a:cubicBezTo>
                    <a:pt x="434975" y="0"/>
                    <a:pt x="0" y="434975"/>
                    <a:pt x="0" y="969645"/>
                  </a:cubicBezTo>
                  <a:cubicBezTo>
                    <a:pt x="0" y="1504315"/>
                    <a:pt x="434975" y="1939290"/>
                    <a:pt x="969645" y="1939290"/>
                  </a:cubicBezTo>
                  <a:lnTo>
                    <a:pt x="3245595" y="1939290"/>
                  </a:lnTo>
                  <a:cubicBezTo>
                    <a:pt x="3780266" y="1939290"/>
                    <a:pt x="4215241" y="1504315"/>
                    <a:pt x="4215241" y="969645"/>
                  </a:cubicBezTo>
                  <a:cubicBezTo>
                    <a:pt x="4215241" y="434975"/>
                    <a:pt x="3780266" y="0"/>
                    <a:pt x="3245595" y="0"/>
                  </a:cubicBezTo>
                  <a:close/>
                  <a:moveTo>
                    <a:pt x="3245595" y="1913890"/>
                  </a:moveTo>
                  <a:lnTo>
                    <a:pt x="969645" y="1913890"/>
                  </a:lnTo>
                  <a:cubicBezTo>
                    <a:pt x="448945" y="1913890"/>
                    <a:pt x="25400" y="1490345"/>
                    <a:pt x="25400" y="969645"/>
                  </a:cubicBezTo>
                  <a:cubicBezTo>
                    <a:pt x="25400" y="448945"/>
                    <a:pt x="448945" y="25400"/>
                    <a:pt x="969645" y="25400"/>
                  </a:cubicBezTo>
                  <a:lnTo>
                    <a:pt x="3245595" y="25400"/>
                  </a:lnTo>
                  <a:cubicBezTo>
                    <a:pt x="3766296" y="25400"/>
                    <a:pt x="4189841" y="448945"/>
                    <a:pt x="4189841" y="969645"/>
                  </a:cubicBezTo>
                  <a:cubicBezTo>
                    <a:pt x="4189841" y="1490345"/>
                    <a:pt x="3766296" y="1913890"/>
                    <a:pt x="3245595" y="1913890"/>
                  </a:cubicBezTo>
                  <a:close/>
                </a:path>
              </a:pathLst>
            </a:custGeom>
            <a:solidFill>
              <a:srgbClr val="000000"/>
            </a:solidFill>
          </p:spPr>
        </p:sp>
      </p:grpSp>
      <p:sp>
        <p:nvSpPr>
          <p:cNvPr id="15" name="TextBox 15"/>
          <p:cNvSpPr txBox="1"/>
          <p:nvPr/>
        </p:nvSpPr>
        <p:spPr>
          <a:xfrm>
            <a:off x="2978388" y="5573978"/>
            <a:ext cx="5523892" cy="3338195"/>
          </a:xfrm>
          <a:prstGeom prst="rect">
            <a:avLst/>
          </a:prstGeom>
        </p:spPr>
        <p:txBody>
          <a:bodyPr lIns="0" tIns="0" rIns="0" bIns="0" rtlCol="0" anchor="t">
            <a:spAutoFit/>
          </a:bodyPr>
          <a:lstStyle/>
          <a:p>
            <a:pPr>
              <a:lnSpc>
                <a:spcPts val="4480"/>
              </a:lnSpc>
            </a:pPr>
            <a:r>
              <a:rPr lang="en-US" sz="3200">
                <a:solidFill>
                  <a:srgbClr val="000000"/>
                </a:solidFill>
                <a:latin typeface="Quicksand"/>
              </a:rPr>
              <a:t>NHẬN DIỆN PHẦN TỬ BIÊN</a:t>
            </a:r>
          </a:p>
          <a:p>
            <a:pPr marL="690882" lvl="1" indent="-345441">
              <a:lnSpc>
                <a:spcPts val="4480"/>
              </a:lnSpc>
              <a:buFont typeface="Arial"/>
              <a:buChar char="•"/>
            </a:pPr>
            <a:r>
              <a:rPr lang="en-US" sz="3200">
                <a:solidFill>
                  <a:srgbClr val="000000"/>
                </a:solidFill>
                <a:latin typeface="Quicksand"/>
              </a:rPr>
              <a:t>Phân tích thống kê</a:t>
            </a:r>
          </a:p>
          <a:p>
            <a:pPr marL="690882" lvl="1" indent="-345441">
              <a:lnSpc>
                <a:spcPts val="4480"/>
              </a:lnSpc>
              <a:buFont typeface="Arial"/>
              <a:buChar char="•"/>
            </a:pPr>
            <a:r>
              <a:rPr lang="en-US" sz="3200">
                <a:solidFill>
                  <a:srgbClr val="000000"/>
                </a:solidFill>
                <a:latin typeface="Quicksand"/>
              </a:rPr>
              <a:t>Khoảng cách</a:t>
            </a:r>
          </a:p>
          <a:p>
            <a:pPr marL="690882" lvl="1" indent="-345441">
              <a:lnSpc>
                <a:spcPts val="4480"/>
              </a:lnSpc>
              <a:buFont typeface="Arial"/>
              <a:buChar char="•"/>
            </a:pPr>
            <a:r>
              <a:rPr lang="en-US" sz="3200">
                <a:solidFill>
                  <a:srgbClr val="000000"/>
                </a:solidFill>
                <a:latin typeface="Quicksand"/>
              </a:rPr>
              <a:t>Mật độ</a:t>
            </a:r>
          </a:p>
          <a:p>
            <a:pPr marL="690882" lvl="1" indent="-345441">
              <a:lnSpc>
                <a:spcPts val="4480"/>
              </a:lnSpc>
              <a:buFont typeface="Arial"/>
              <a:buChar char="•"/>
            </a:pPr>
            <a:r>
              <a:rPr lang="en-US" sz="3200">
                <a:solidFill>
                  <a:srgbClr val="000000"/>
                </a:solidFill>
                <a:latin typeface="Quicksand"/>
              </a:rPr>
              <a:t>Độ lệch</a:t>
            </a:r>
          </a:p>
          <a:p>
            <a:pPr marL="690882" lvl="1" indent="-345441">
              <a:lnSpc>
                <a:spcPts val="4480"/>
              </a:lnSpc>
              <a:buFont typeface="Arial"/>
              <a:buChar char="•"/>
            </a:pPr>
            <a:r>
              <a:rPr lang="en-US" sz="3200">
                <a:solidFill>
                  <a:srgbClr val="000000"/>
                </a:solidFill>
                <a:latin typeface="Quicksand"/>
              </a:rPr>
              <a:t>Quan sát boxplot</a:t>
            </a:r>
          </a:p>
        </p:txBody>
      </p:sp>
      <p:grpSp>
        <p:nvGrpSpPr>
          <p:cNvPr id="16" name="Group 16"/>
          <p:cNvGrpSpPr/>
          <p:nvPr/>
        </p:nvGrpSpPr>
        <p:grpSpPr>
          <a:xfrm>
            <a:off x="9144000" y="5373324"/>
            <a:ext cx="2044315" cy="940520"/>
            <a:chOff x="0" y="0"/>
            <a:chExt cx="4215241" cy="1939290"/>
          </a:xfrm>
        </p:grpSpPr>
        <p:sp>
          <p:nvSpPr>
            <p:cNvPr id="17" name="Freeform 17"/>
            <p:cNvSpPr/>
            <p:nvPr/>
          </p:nvSpPr>
          <p:spPr>
            <a:xfrm>
              <a:off x="12700" y="12700"/>
              <a:ext cx="4189841" cy="1913890"/>
            </a:xfrm>
            <a:custGeom>
              <a:avLst/>
              <a:gdLst/>
              <a:ahLst/>
              <a:cxnLst/>
              <a:rect l="l" t="t" r="r" b="b"/>
              <a:pathLst>
                <a:path w="4189841" h="1913890">
                  <a:moveTo>
                    <a:pt x="3232895" y="1913890"/>
                  </a:moveTo>
                  <a:lnTo>
                    <a:pt x="956945" y="1913890"/>
                  </a:lnTo>
                  <a:cubicBezTo>
                    <a:pt x="428371" y="1913890"/>
                    <a:pt x="0" y="1485392"/>
                    <a:pt x="0" y="956945"/>
                  </a:cubicBezTo>
                  <a:cubicBezTo>
                    <a:pt x="0" y="428371"/>
                    <a:pt x="428371" y="0"/>
                    <a:pt x="956945" y="0"/>
                  </a:cubicBezTo>
                  <a:lnTo>
                    <a:pt x="3232895" y="0"/>
                  </a:lnTo>
                  <a:cubicBezTo>
                    <a:pt x="3761343" y="0"/>
                    <a:pt x="4189841" y="428371"/>
                    <a:pt x="4189841" y="956945"/>
                  </a:cubicBezTo>
                  <a:cubicBezTo>
                    <a:pt x="4189841" y="1485392"/>
                    <a:pt x="3761343" y="1913890"/>
                    <a:pt x="3232895" y="1913890"/>
                  </a:cubicBezTo>
                  <a:close/>
                </a:path>
              </a:pathLst>
            </a:custGeom>
            <a:solidFill>
              <a:srgbClr val="D6DFCC"/>
            </a:solidFill>
          </p:spPr>
        </p:sp>
        <p:sp>
          <p:nvSpPr>
            <p:cNvPr id="18" name="Freeform 18"/>
            <p:cNvSpPr/>
            <p:nvPr/>
          </p:nvSpPr>
          <p:spPr>
            <a:xfrm>
              <a:off x="0" y="0"/>
              <a:ext cx="4215241" cy="1939290"/>
            </a:xfrm>
            <a:custGeom>
              <a:avLst/>
              <a:gdLst/>
              <a:ahLst/>
              <a:cxnLst/>
              <a:rect l="l" t="t" r="r" b="b"/>
              <a:pathLst>
                <a:path w="4215241" h="1939290">
                  <a:moveTo>
                    <a:pt x="3245595" y="0"/>
                  </a:moveTo>
                  <a:lnTo>
                    <a:pt x="969645" y="0"/>
                  </a:lnTo>
                  <a:cubicBezTo>
                    <a:pt x="434975" y="0"/>
                    <a:pt x="0" y="434975"/>
                    <a:pt x="0" y="969645"/>
                  </a:cubicBezTo>
                  <a:cubicBezTo>
                    <a:pt x="0" y="1504315"/>
                    <a:pt x="434975" y="1939290"/>
                    <a:pt x="969645" y="1939290"/>
                  </a:cubicBezTo>
                  <a:lnTo>
                    <a:pt x="3245595" y="1939290"/>
                  </a:lnTo>
                  <a:cubicBezTo>
                    <a:pt x="3780266" y="1939290"/>
                    <a:pt x="4215241" y="1504315"/>
                    <a:pt x="4215241" y="969645"/>
                  </a:cubicBezTo>
                  <a:cubicBezTo>
                    <a:pt x="4215241" y="434975"/>
                    <a:pt x="3780266" y="0"/>
                    <a:pt x="3245595" y="0"/>
                  </a:cubicBezTo>
                  <a:close/>
                  <a:moveTo>
                    <a:pt x="3245595" y="1913890"/>
                  </a:moveTo>
                  <a:lnTo>
                    <a:pt x="969645" y="1913890"/>
                  </a:lnTo>
                  <a:cubicBezTo>
                    <a:pt x="448945" y="1913890"/>
                    <a:pt x="25400" y="1490345"/>
                    <a:pt x="25400" y="969645"/>
                  </a:cubicBezTo>
                  <a:cubicBezTo>
                    <a:pt x="25400" y="448945"/>
                    <a:pt x="448945" y="25400"/>
                    <a:pt x="969645" y="25400"/>
                  </a:cubicBezTo>
                  <a:lnTo>
                    <a:pt x="3245595" y="25400"/>
                  </a:lnTo>
                  <a:cubicBezTo>
                    <a:pt x="3766296" y="25400"/>
                    <a:pt x="4189841" y="448945"/>
                    <a:pt x="4189841" y="969645"/>
                  </a:cubicBezTo>
                  <a:cubicBezTo>
                    <a:pt x="4189841" y="1490345"/>
                    <a:pt x="3766296" y="1913890"/>
                    <a:pt x="3245595" y="1913890"/>
                  </a:cubicBezTo>
                  <a:close/>
                </a:path>
              </a:pathLst>
            </a:custGeom>
            <a:solidFill>
              <a:srgbClr val="000000"/>
            </a:solidFill>
          </p:spPr>
        </p:sp>
      </p:grpSp>
      <p:sp>
        <p:nvSpPr>
          <p:cNvPr id="19" name="TextBox 19"/>
          <p:cNvSpPr txBox="1"/>
          <p:nvPr/>
        </p:nvSpPr>
        <p:spPr>
          <a:xfrm>
            <a:off x="9791388" y="2377235"/>
            <a:ext cx="749538" cy="623887"/>
          </a:xfrm>
          <a:prstGeom prst="rect">
            <a:avLst/>
          </a:prstGeom>
        </p:spPr>
        <p:txBody>
          <a:bodyPr lIns="0" tIns="0" rIns="0" bIns="0" rtlCol="0" anchor="t">
            <a:spAutoFit/>
          </a:bodyPr>
          <a:lstStyle/>
          <a:p>
            <a:pPr marL="0" lvl="0" indent="0" algn="ctr">
              <a:lnSpc>
                <a:spcPts val="4199"/>
              </a:lnSpc>
              <a:spcBef>
                <a:spcPct val="0"/>
              </a:spcBef>
            </a:pPr>
            <a:r>
              <a:rPr lang="en-US" sz="3499">
                <a:solidFill>
                  <a:srgbClr val="000000"/>
                </a:solidFill>
                <a:latin typeface="Agrandir"/>
              </a:rPr>
              <a:t>03</a:t>
            </a:r>
          </a:p>
        </p:txBody>
      </p:sp>
      <p:sp>
        <p:nvSpPr>
          <p:cNvPr id="20" name="TextBox 20"/>
          <p:cNvSpPr txBox="1"/>
          <p:nvPr/>
        </p:nvSpPr>
        <p:spPr>
          <a:xfrm>
            <a:off x="11645515" y="1961484"/>
            <a:ext cx="5523892" cy="2776220"/>
          </a:xfrm>
          <a:prstGeom prst="rect">
            <a:avLst/>
          </a:prstGeom>
        </p:spPr>
        <p:txBody>
          <a:bodyPr lIns="0" tIns="0" rIns="0" bIns="0" rtlCol="0" anchor="t">
            <a:spAutoFit/>
          </a:bodyPr>
          <a:lstStyle/>
          <a:p>
            <a:pPr>
              <a:lnSpc>
                <a:spcPts val="4480"/>
              </a:lnSpc>
            </a:pPr>
            <a:r>
              <a:rPr lang="en-US" sz="3200">
                <a:solidFill>
                  <a:srgbClr val="000000"/>
                </a:solidFill>
                <a:latin typeface="Quicksand"/>
              </a:rPr>
              <a:t>GIẢM THIỂU NHIỄU</a:t>
            </a:r>
          </a:p>
          <a:p>
            <a:pPr marL="690882" lvl="1" indent="-345441">
              <a:lnSpc>
                <a:spcPts val="4480"/>
              </a:lnSpc>
              <a:buFont typeface="Arial"/>
              <a:buChar char="•"/>
            </a:pPr>
            <a:r>
              <a:rPr lang="en-US" sz="3200">
                <a:solidFill>
                  <a:srgbClr val="000000"/>
                </a:solidFill>
                <a:latin typeface="Quicksand"/>
              </a:rPr>
              <a:t>IQR</a:t>
            </a:r>
          </a:p>
          <a:p>
            <a:pPr marL="690882" lvl="1" indent="-345441">
              <a:lnSpc>
                <a:spcPts val="4480"/>
              </a:lnSpc>
              <a:buFont typeface="Arial"/>
              <a:buChar char="•"/>
            </a:pPr>
            <a:r>
              <a:rPr lang="en-US" sz="3200">
                <a:solidFill>
                  <a:srgbClr val="000000"/>
                </a:solidFill>
                <a:latin typeface="Quicksand"/>
              </a:rPr>
              <a:t>Độ lệch chuẩn</a:t>
            </a:r>
          </a:p>
          <a:p>
            <a:pPr marL="690882" lvl="1" indent="-345441">
              <a:lnSpc>
                <a:spcPts val="4480"/>
              </a:lnSpc>
              <a:buFont typeface="Arial"/>
              <a:buChar char="•"/>
            </a:pPr>
            <a:r>
              <a:rPr lang="en-US" sz="3200">
                <a:solidFill>
                  <a:srgbClr val="000000"/>
                </a:solidFill>
                <a:latin typeface="Quicksand"/>
              </a:rPr>
              <a:t>Z-Scores</a:t>
            </a:r>
          </a:p>
          <a:p>
            <a:pPr>
              <a:lnSpc>
                <a:spcPts val="4480"/>
              </a:lnSpc>
            </a:pPr>
            <a:endParaRPr lang="en-US" sz="3200">
              <a:solidFill>
                <a:srgbClr val="000000"/>
              </a:solidFill>
              <a:latin typeface="Quicksand"/>
            </a:endParaRPr>
          </a:p>
        </p:txBody>
      </p:sp>
      <p:sp>
        <p:nvSpPr>
          <p:cNvPr id="21" name="TextBox 21"/>
          <p:cNvSpPr txBox="1"/>
          <p:nvPr/>
        </p:nvSpPr>
        <p:spPr>
          <a:xfrm>
            <a:off x="9791388" y="5484015"/>
            <a:ext cx="749538" cy="623887"/>
          </a:xfrm>
          <a:prstGeom prst="rect">
            <a:avLst/>
          </a:prstGeom>
        </p:spPr>
        <p:txBody>
          <a:bodyPr lIns="0" tIns="0" rIns="0" bIns="0" rtlCol="0" anchor="t">
            <a:spAutoFit/>
          </a:bodyPr>
          <a:lstStyle/>
          <a:p>
            <a:pPr marL="0" lvl="0" indent="0" algn="ctr">
              <a:lnSpc>
                <a:spcPts val="4199"/>
              </a:lnSpc>
              <a:spcBef>
                <a:spcPct val="0"/>
              </a:spcBef>
            </a:pPr>
            <a:r>
              <a:rPr lang="en-US" sz="3499">
                <a:solidFill>
                  <a:srgbClr val="000000"/>
                </a:solidFill>
                <a:latin typeface="Agrandir"/>
              </a:rPr>
              <a:t>04</a:t>
            </a:r>
          </a:p>
        </p:txBody>
      </p:sp>
      <p:sp>
        <p:nvSpPr>
          <p:cNvPr id="22" name="TextBox 22"/>
          <p:cNvSpPr txBox="1"/>
          <p:nvPr/>
        </p:nvSpPr>
        <p:spPr>
          <a:xfrm>
            <a:off x="11645515" y="5501671"/>
            <a:ext cx="6008556" cy="2776220"/>
          </a:xfrm>
          <a:prstGeom prst="rect">
            <a:avLst/>
          </a:prstGeom>
        </p:spPr>
        <p:txBody>
          <a:bodyPr lIns="0" tIns="0" rIns="0" bIns="0" rtlCol="0" anchor="t">
            <a:spAutoFit/>
          </a:bodyPr>
          <a:lstStyle/>
          <a:p>
            <a:pPr>
              <a:lnSpc>
                <a:spcPts val="4480"/>
              </a:lnSpc>
            </a:pPr>
            <a:r>
              <a:rPr lang="en-US" sz="3200">
                <a:solidFill>
                  <a:srgbClr val="000000"/>
                </a:solidFill>
                <a:latin typeface="Quicksand"/>
              </a:rPr>
              <a:t>DỮ LIỆU KHÔNG NHẤT QUÁN</a:t>
            </a:r>
          </a:p>
          <a:p>
            <a:pPr marL="690882" lvl="1" indent="-345441">
              <a:lnSpc>
                <a:spcPts val="4480"/>
              </a:lnSpc>
              <a:buFont typeface="Arial"/>
              <a:buChar char="•"/>
            </a:pPr>
            <a:r>
              <a:rPr lang="en-US" sz="3200">
                <a:solidFill>
                  <a:srgbClr val="000000"/>
                </a:solidFill>
                <a:latin typeface="Quicksand"/>
              </a:rPr>
              <a:t>Chuẩn hóa dữ liệu</a:t>
            </a:r>
          </a:p>
          <a:p>
            <a:pPr marL="690882" lvl="1" indent="-345441">
              <a:lnSpc>
                <a:spcPts val="4480"/>
              </a:lnSpc>
              <a:buFont typeface="Arial"/>
              <a:buChar char="•"/>
            </a:pPr>
            <a:r>
              <a:rPr lang="en-US" sz="3200">
                <a:solidFill>
                  <a:srgbClr val="000000"/>
                </a:solidFill>
                <a:latin typeface="Quicksand"/>
              </a:rPr>
              <a:t>Làm sạch dữ liệu</a:t>
            </a:r>
          </a:p>
          <a:p>
            <a:pPr marL="690882" lvl="1" indent="-345441">
              <a:lnSpc>
                <a:spcPts val="4480"/>
              </a:lnSpc>
              <a:buFont typeface="Arial"/>
              <a:buChar char="•"/>
            </a:pPr>
            <a:r>
              <a:rPr lang="en-US" sz="3200">
                <a:solidFill>
                  <a:srgbClr val="000000"/>
                </a:solidFill>
                <a:latin typeface="Quicksand"/>
              </a:rPr>
              <a:t>Phân tích sự phụ thuộc</a:t>
            </a:r>
          </a:p>
          <a:p>
            <a:pPr>
              <a:lnSpc>
                <a:spcPts val="4480"/>
              </a:lnSpc>
            </a:pPr>
            <a:endParaRPr lang="en-US" sz="3200">
              <a:solidFill>
                <a:srgbClr val="000000"/>
              </a:solidFill>
              <a:latin typeface="Quicksa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D"/>
        </a:solidFill>
        <a:effectLst/>
      </p:bgPr>
    </p:bg>
    <p:spTree>
      <p:nvGrpSpPr>
        <p:cNvPr id="1" name=""/>
        <p:cNvGrpSpPr/>
        <p:nvPr/>
      </p:nvGrpSpPr>
      <p:grpSpPr>
        <a:xfrm>
          <a:off x="0" y="0"/>
          <a:ext cx="0" cy="0"/>
          <a:chOff x="0" y="0"/>
          <a:chExt cx="0" cy="0"/>
        </a:xfrm>
      </p:grpSpPr>
      <p:sp>
        <p:nvSpPr>
          <p:cNvPr id="2" name="TextBox 2"/>
          <p:cNvSpPr txBox="1"/>
          <p:nvPr/>
        </p:nvSpPr>
        <p:spPr>
          <a:xfrm>
            <a:off x="1028700" y="1343714"/>
            <a:ext cx="9046494" cy="514935"/>
          </a:xfrm>
          <a:prstGeom prst="rect">
            <a:avLst/>
          </a:prstGeom>
        </p:spPr>
        <p:txBody>
          <a:bodyPr lIns="0" tIns="0" rIns="0" bIns="0" rtlCol="0" anchor="t">
            <a:spAutoFit/>
          </a:bodyPr>
          <a:lstStyle/>
          <a:p>
            <a:pPr marL="0" lvl="0" indent="0" algn="l">
              <a:lnSpc>
                <a:spcPts val="3640"/>
              </a:lnSpc>
            </a:pPr>
            <a:endParaRPr/>
          </a:p>
        </p:txBody>
      </p:sp>
      <p:sp>
        <p:nvSpPr>
          <p:cNvPr id="3" name="TextBox 3"/>
          <p:cNvSpPr txBox="1"/>
          <p:nvPr/>
        </p:nvSpPr>
        <p:spPr>
          <a:xfrm>
            <a:off x="9316230" y="7840885"/>
            <a:ext cx="6686273" cy="374795"/>
          </a:xfrm>
          <a:prstGeom prst="rect">
            <a:avLst/>
          </a:prstGeom>
        </p:spPr>
        <p:txBody>
          <a:bodyPr lIns="0" tIns="0" rIns="0" bIns="0" rtlCol="0" anchor="t">
            <a:spAutoFit/>
          </a:bodyPr>
          <a:lstStyle/>
          <a:p>
            <a:pPr marL="0" lvl="0" indent="0" algn="l">
              <a:lnSpc>
                <a:spcPts val="2690"/>
              </a:lnSpc>
            </a:pPr>
            <a:endParaRPr/>
          </a:p>
        </p:txBody>
      </p:sp>
      <p:grpSp>
        <p:nvGrpSpPr>
          <p:cNvPr id="4" name="Group 4"/>
          <p:cNvGrpSpPr/>
          <p:nvPr/>
        </p:nvGrpSpPr>
        <p:grpSpPr>
          <a:xfrm>
            <a:off x="8757927" y="1467539"/>
            <a:ext cx="8941253" cy="3319405"/>
            <a:chOff x="0" y="0"/>
            <a:chExt cx="66768799" cy="24787656"/>
          </a:xfrm>
        </p:grpSpPr>
        <p:sp>
          <p:nvSpPr>
            <p:cNvPr id="5" name="Freeform 5"/>
            <p:cNvSpPr/>
            <p:nvPr/>
          </p:nvSpPr>
          <p:spPr>
            <a:xfrm>
              <a:off x="72390" y="72390"/>
              <a:ext cx="66624016" cy="24642875"/>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D6DFCC"/>
            </a:solidFill>
          </p:spPr>
        </p:sp>
        <p:sp>
          <p:nvSpPr>
            <p:cNvPr id="6" name="Freeform 6"/>
            <p:cNvSpPr/>
            <p:nvPr/>
          </p:nvSpPr>
          <p:spPr>
            <a:xfrm>
              <a:off x="0" y="0"/>
              <a:ext cx="66768799" cy="24787656"/>
            </a:xfrm>
            <a:custGeom>
              <a:avLst/>
              <a:gdLst/>
              <a:ahLst/>
              <a:cxnLst/>
              <a:rect l="l" t="t" r="r" b="b"/>
              <a:pathLst>
                <a:path w="66768799" h="24787656">
                  <a:moveTo>
                    <a:pt x="66624020" y="24642876"/>
                  </a:moveTo>
                  <a:lnTo>
                    <a:pt x="66768799" y="24642876"/>
                  </a:lnTo>
                  <a:lnTo>
                    <a:pt x="66768799" y="24787656"/>
                  </a:lnTo>
                  <a:lnTo>
                    <a:pt x="66624020" y="24787656"/>
                  </a:lnTo>
                  <a:lnTo>
                    <a:pt x="66624020" y="24642876"/>
                  </a:lnTo>
                  <a:close/>
                  <a:moveTo>
                    <a:pt x="0" y="144780"/>
                  </a:moveTo>
                  <a:lnTo>
                    <a:pt x="144780" y="144780"/>
                  </a:lnTo>
                  <a:lnTo>
                    <a:pt x="144780" y="24642876"/>
                  </a:lnTo>
                  <a:lnTo>
                    <a:pt x="0" y="24642876"/>
                  </a:lnTo>
                  <a:lnTo>
                    <a:pt x="0" y="144780"/>
                  </a:lnTo>
                  <a:close/>
                  <a:moveTo>
                    <a:pt x="0" y="24642876"/>
                  </a:moveTo>
                  <a:lnTo>
                    <a:pt x="144780" y="24642876"/>
                  </a:lnTo>
                  <a:lnTo>
                    <a:pt x="144780" y="24787656"/>
                  </a:lnTo>
                  <a:lnTo>
                    <a:pt x="0" y="24787656"/>
                  </a:lnTo>
                  <a:lnTo>
                    <a:pt x="0" y="24642876"/>
                  </a:lnTo>
                  <a:close/>
                  <a:moveTo>
                    <a:pt x="66624020" y="144780"/>
                  </a:moveTo>
                  <a:lnTo>
                    <a:pt x="66768799" y="144780"/>
                  </a:lnTo>
                  <a:lnTo>
                    <a:pt x="66768799" y="24642876"/>
                  </a:lnTo>
                  <a:lnTo>
                    <a:pt x="66624020" y="24642876"/>
                  </a:lnTo>
                  <a:lnTo>
                    <a:pt x="66624020" y="144780"/>
                  </a:lnTo>
                  <a:close/>
                  <a:moveTo>
                    <a:pt x="144780" y="24642876"/>
                  </a:moveTo>
                  <a:lnTo>
                    <a:pt x="66624020" y="24642876"/>
                  </a:lnTo>
                  <a:lnTo>
                    <a:pt x="66624020" y="24787656"/>
                  </a:lnTo>
                  <a:lnTo>
                    <a:pt x="144780" y="24787656"/>
                  </a:lnTo>
                  <a:lnTo>
                    <a:pt x="144780" y="24642876"/>
                  </a:lnTo>
                  <a:close/>
                  <a:moveTo>
                    <a:pt x="66624020" y="0"/>
                  </a:moveTo>
                  <a:lnTo>
                    <a:pt x="66768799" y="0"/>
                  </a:lnTo>
                  <a:lnTo>
                    <a:pt x="66768799" y="144780"/>
                  </a:lnTo>
                  <a:lnTo>
                    <a:pt x="66624020" y="144780"/>
                  </a:lnTo>
                  <a:lnTo>
                    <a:pt x="66624020" y="0"/>
                  </a:lnTo>
                  <a:close/>
                  <a:moveTo>
                    <a:pt x="0" y="0"/>
                  </a:moveTo>
                  <a:lnTo>
                    <a:pt x="144780" y="0"/>
                  </a:lnTo>
                  <a:lnTo>
                    <a:pt x="144780" y="144780"/>
                  </a:lnTo>
                  <a:lnTo>
                    <a:pt x="0" y="144780"/>
                  </a:lnTo>
                  <a:lnTo>
                    <a:pt x="0" y="0"/>
                  </a:lnTo>
                  <a:close/>
                  <a:moveTo>
                    <a:pt x="144780" y="0"/>
                  </a:moveTo>
                  <a:lnTo>
                    <a:pt x="66624020" y="0"/>
                  </a:lnTo>
                  <a:lnTo>
                    <a:pt x="66624020" y="144780"/>
                  </a:lnTo>
                  <a:lnTo>
                    <a:pt x="144780" y="144780"/>
                  </a:lnTo>
                  <a:lnTo>
                    <a:pt x="144780" y="0"/>
                  </a:lnTo>
                  <a:close/>
                </a:path>
              </a:pathLst>
            </a:custGeom>
            <a:solidFill>
              <a:srgbClr val="000000"/>
            </a:solidFill>
          </p:spPr>
        </p:sp>
      </p:grpSp>
      <p:grpSp>
        <p:nvGrpSpPr>
          <p:cNvPr id="7" name="Group 7"/>
          <p:cNvGrpSpPr/>
          <p:nvPr/>
        </p:nvGrpSpPr>
        <p:grpSpPr>
          <a:xfrm>
            <a:off x="8757927" y="5815091"/>
            <a:ext cx="8941253" cy="3319405"/>
            <a:chOff x="0" y="0"/>
            <a:chExt cx="66768799" cy="24787656"/>
          </a:xfrm>
        </p:grpSpPr>
        <p:sp>
          <p:nvSpPr>
            <p:cNvPr id="8" name="Freeform 8"/>
            <p:cNvSpPr/>
            <p:nvPr/>
          </p:nvSpPr>
          <p:spPr>
            <a:xfrm>
              <a:off x="72390" y="72390"/>
              <a:ext cx="66624016" cy="24642875"/>
            </a:xfrm>
            <a:custGeom>
              <a:avLst/>
              <a:gdLst/>
              <a:ahLst/>
              <a:cxnLst/>
              <a:rect l="l" t="t" r="r" b="b"/>
              <a:pathLst>
                <a:path w="66624016" h="24642875">
                  <a:moveTo>
                    <a:pt x="0" y="0"/>
                  </a:moveTo>
                  <a:lnTo>
                    <a:pt x="66624016" y="0"/>
                  </a:lnTo>
                  <a:lnTo>
                    <a:pt x="66624016" y="24642875"/>
                  </a:lnTo>
                  <a:lnTo>
                    <a:pt x="0" y="24642875"/>
                  </a:lnTo>
                  <a:lnTo>
                    <a:pt x="0" y="0"/>
                  </a:lnTo>
                  <a:close/>
                </a:path>
              </a:pathLst>
            </a:custGeom>
            <a:solidFill>
              <a:srgbClr val="D6DFCC"/>
            </a:solidFill>
          </p:spPr>
        </p:sp>
        <p:sp>
          <p:nvSpPr>
            <p:cNvPr id="9" name="Freeform 9"/>
            <p:cNvSpPr/>
            <p:nvPr/>
          </p:nvSpPr>
          <p:spPr>
            <a:xfrm>
              <a:off x="0" y="0"/>
              <a:ext cx="66768799" cy="24787656"/>
            </a:xfrm>
            <a:custGeom>
              <a:avLst/>
              <a:gdLst/>
              <a:ahLst/>
              <a:cxnLst/>
              <a:rect l="l" t="t" r="r" b="b"/>
              <a:pathLst>
                <a:path w="66768799" h="24787656">
                  <a:moveTo>
                    <a:pt x="66624020" y="24642876"/>
                  </a:moveTo>
                  <a:lnTo>
                    <a:pt x="66768799" y="24642876"/>
                  </a:lnTo>
                  <a:lnTo>
                    <a:pt x="66768799" y="24787656"/>
                  </a:lnTo>
                  <a:lnTo>
                    <a:pt x="66624020" y="24787656"/>
                  </a:lnTo>
                  <a:lnTo>
                    <a:pt x="66624020" y="24642876"/>
                  </a:lnTo>
                  <a:close/>
                  <a:moveTo>
                    <a:pt x="0" y="144780"/>
                  </a:moveTo>
                  <a:lnTo>
                    <a:pt x="144780" y="144780"/>
                  </a:lnTo>
                  <a:lnTo>
                    <a:pt x="144780" y="24642876"/>
                  </a:lnTo>
                  <a:lnTo>
                    <a:pt x="0" y="24642876"/>
                  </a:lnTo>
                  <a:lnTo>
                    <a:pt x="0" y="144780"/>
                  </a:lnTo>
                  <a:close/>
                  <a:moveTo>
                    <a:pt x="0" y="24642876"/>
                  </a:moveTo>
                  <a:lnTo>
                    <a:pt x="144780" y="24642876"/>
                  </a:lnTo>
                  <a:lnTo>
                    <a:pt x="144780" y="24787656"/>
                  </a:lnTo>
                  <a:lnTo>
                    <a:pt x="0" y="24787656"/>
                  </a:lnTo>
                  <a:lnTo>
                    <a:pt x="0" y="24642876"/>
                  </a:lnTo>
                  <a:close/>
                  <a:moveTo>
                    <a:pt x="66624020" y="144780"/>
                  </a:moveTo>
                  <a:lnTo>
                    <a:pt x="66768799" y="144780"/>
                  </a:lnTo>
                  <a:lnTo>
                    <a:pt x="66768799" y="24642876"/>
                  </a:lnTo>
                  <a:lnTo>
                    <a:pt x="66624020" y="24642876"/>
                  </a:lnTo>
                  <a:lnTo>
                    <a:pt x="66624020" y="144780"/>
                  </a:lnTo>
                  <a:close/>
                  <a:moveTo>
                    <a:pt x="144780" y="24642876"/>
                  </a:moveTo>
                  <a:lnTo>
                    <a:pt x="66624020" y="24642876"/>
                  </a:lnTo>
                  <a:lnTo>
                    <a:pt x="66624020" y="24787656"/>
                  </a:lnTo>
                  <a:lnTo>
                    <a:pt x="144780" y="24787656"/>
                  </a:lnTo>
                  <a:lnTo>
                    <a:pt x="144780" y="24642876"/>
                  </a:lnTo>
                  <a:close/>
                  <a:moveTo>
                    <a:pt x="66624020" y="0"/>
                  </a:moveTo>
                  <a:lnTo>
                    <a:pt x="66768799" y="0"/>
                  </a:lnTo>
                  <a:lnTo>
                    <a:pt x="66768799" y="144780"/>
                  </a:lnTo>
                  <a:lnTo>
                    <a:pt x="66624020" y="144780"/>
                  </a:lnTo>
                  <a:lnTo>
                    <a:pt x="66624020" y="0"/>
                  </a:lnTo>
                  <a:close/>
                  <a:moveTo>
                    <a:pt x="0" y="0"/>
                  </a:moveTo>
                  <a:lnTo>
                    <a:pt x="144780" y="0"/>
                  </a:lnTo>
                  <a:lnTo>
                    <a:pt x="144780" y="144780"/>
                  </a:lnTo>
                  <a:lnTo>
                    <a:pt x="0" y="144780"/>
                  </a:lnTo>
                  <a:lnTo>
                    <a:pt x="0" y="0"/>
                  </a:lnTo>
                  <a:close/>
                  <a:moveTo>
                    <a:pt x="144780" y="0"/>
                  </a:moveTo>
                  <a:lnTo>
                    <a:pt x="66624020" y="0"/>
                  </a:lnTo>
                  <a:lnTo>
                    <a:pt x="66624020" y="144780"/>
                  </a:lnTo>
                  <a:lnTo>
                    <a:pt x="144780" y="144780"/>
                  </a:lnTo>
                  <a:lnTo>
                    <a:pt x="144780" y="0"/>
                  </a:lnTo>
                  <a:close/>
                </a:path>
              </a:pathLst>
            </a:custGeom>
            <a:solidFill>
              <a:srgbClr val="000000"/>
            </a:solidFill>
          </p:spPr>
        </p:sp>
      </p:grpSp>
      <p:sp>
        <p:nvSpPr>
          <p:cNvPr id="10" name="Freeform 10"/>
          <p:cNvSpPr/>
          <p:nvPr/>
        </p:nvSpPr>
        <p:spPr>
          <a:xfrm>
            <a:off x="6904076" y="2819636"/>
            <a:ext cx="1552278" cy="441010"/>
          </a:xfrm>
          <a:custGeom>
            <a:avLst/>
            <a:gdLst/>
            <a:ahLst/>
            <a:cxnLst/>
            <a:rect l="l" t="t" r="r" b="b"/>
            <a:pathLst>
              <a:path w="1552278" h="441010">
                <a:moveTo>
                  <a:pt x="0" y="0"/>
                </a:moveTo>
                <a:lnTo>
                  <a:pt x="1552278" y="0"/>
                </a:lnTo>
                <a:lnTo>
                  <a:pt x="1552278" y="441010"/>
                </a:lnTo>
                <a:lnTo>
                  <a:pt x="0" y="441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645319" y="4571458"/>
            <a:ext cx="7464072" cy="3171527"/>
          </a:xfrm>
          <a:prstGeom prst="rect">
            <a:avLst/>
          </a:prstGeom>
        </p:spPr>
        <p:txBody>
          <a:bodyPr lIns="0" tIns="0" rIns="0" bIns="0" rtlCol="0" anchor="t">
            <a:spAutoFit/>
          </a:bodyPr>
          <a:lstStyle/>
          <a:p>
            <a:pPr>
              <a:lnSpc>
                <a:spcPts val="8399"/>
              </a:lnSpc>
            </a:pPr>
            <a:r>
              <a:rPr lang="en-US" sz="6999">
                <a:solidFill>
                  <a:srgbClr val="000000"/>
                </a:solidFill>
                <a:latin typeface="Quicksand Bold"/>
              </a:rPr>
              <a:t>Biến đổi dữ liệu</a:t>
            </a:r>
          </a:p>
          <a:p>
            <a:pPr>
              <a:lnSpc>
                <a:spcPts val="8399"/>
              </a:lnSpc>
            </a:pPr>
            <a:endParaRPr lang="en-US" sz="6999">
              <a:solidFill>
                <a:srgbClr val="000000"/>
              </a:solidFill>
              <a:latin typeface="Quicksand Bold"/>
            </a:endParaRPr>
          </a:p>
          <a:p>
            <a:pPr marL="0" lvl="0" indent="0">
              <a:lnSpc>
                <a:spcPts val="8399"/>
              </a:lnSpc>
              <a:spcBef>
                <a:spcPct val="0"/>
              </a:spcBef>
            </a:pPr>
            <a:endParaRPr lang="en-US" sz="6999">
              <a:solidFill>
                <a:srgbClr val="000000"/>
              </a:solidFill>
              <a:latin typeface="Quicksand Bold"/>
            </a:endParaRPr>
          </a:p>
        </p:txBody>
      </p:sp>
      <p:grpSp>
        <p:nvGrpSpPr>
          <p:cNvPr id="12" name="Group 12"/>
          <p:cNvGrpSpPr/>
          <p:nvPr/>
        </p:nvGrpSpPr>
        <p:grpSpPr>
          <a:xfrm>
            <a:off x="8450522" y="6157222"/>
            <a:ext cx="9556063" cy="1913923"/>
            <a:chOff x="0" y="0"/>
            <a:chExt cx="12741417" cy="2551897"/>
          </a:xfrm>
        </p:grpSpPr>
        <p:sp>
          <p:nvSpPr>
            <p:cNvPr id="13" name="TextBox 13"/>
            <p:cNvSpPr txBox="1"/>
            <p:nvPr/>
          </p:nvSpPr>
          <p:spPr>
            <a:xfrm>
              <a:off x="0" y="0"/>
              <a:ext cx="12741417" cy="1802028"/>
            </a:xfrm>
            <a:prstGeom prst="rect">
              <a:avLst/>
            </a:prstGeom>
          </p:spPr>
          <p:txBody>
            <a:bodyPr lIns="0" tIns="0" rIns="0" bIns="0" rtlCol="0" anchor="t">
              <a:spAutoFit/>
            </a:bodyPr>
            <a:lstStyle/>
            <a:p>
              <a:pPr algn="ctr">
                <a:lnSpc>
                  <a:spcPts val="5321"/>
                </a:lnSpc>
              </a:pPr>
              <a:r>
                <a:rPr lang="en-US" sz="4434">
                  <a:solidFill>
                    <a:srgbClr val="000000"/>
                  </a:solidFill>
                  <a:latin typeface="Quicksand"/>
                </a:rPr>
                <a:t>XÂY DỰNG THÊM THUỘC TÍNH</a:t>
              </a:r>
            </a:p>
            <a:p>
              <a:pPr marL="0" lvl="0" indent="0" algn="ctr">
                <a:lnSpc>
                  <a:spcPts val="5321"/>
                </a:lnSpc>
                <a:spcBef>
                  <a:spcPct val="0"/>
                </a:spcBef>
              </a:pPr>
              <a:endParaRPr lang="en-US" sz="4434">
                <a:solidFill>
                  <a:srgbClr val="000000"/>
                </a:solidFill>
                <a:latin typeface="Quicksand"/>
              </a:endParaRPr>
            </a:p>
          </p:txBody>
        </p:sp>
        <p:sp>
          <p:nvSpPr>
            <p:cNvPr id="14" name="TextBox 14"/>
            <p:cNvSpPr txBox="1"/>
            <p:nvPr/>
          </p:nvSpPr>
          <p:spPr>
            <a:xfrm>
              <a:off x="0" y="2080746"/>
              <a:ext cx="10479129" cy="471152"/>
            </a:xfrm>
            <a:prstGeom prst="rect">
              <a:avLst/>
            </a:prstGeom>
          </p:spPr>
          <p:txBody>
            <a:bodyPr lIns="0" tIns="0" rIns="0" bIns="0" rtlCol="0" anchor="t">
              <a:spAutoFit/>
            </a:bodyPr>
            <a:lstStyle/>
            <a:p>
              <a:pPr marL="0" lvl="0" indent="0" algn="l">
                <a:lnSpc>
                  <a:spcPts val="2690"/>
                </a:lnSpc>
              </a:pPr>
              <a:endParaRPr/>
            </a:p>
          </p:txBody>
        </p:sp>
      </p:grpSp>
      <p:sp>
        <p:nvSpPr>
          <p:cNvPr id="15" name="Freeform 15"/>
          <p:cNvSpPr/>
          <p:nvPr/>
        </p:nvSpPr>
        <p:spPr>
          <a:xfrm>
            <a:off x="6904076" y="7114183"/>
            <a:ext cx="1552278" cy="441010"/>
          </a:xfrm>
          <a:custGeom>
            <a:avLst/>
            <a:gdLst/>
            <a:ahLst/>
            <a:cxnLst/>
            <a:rect l="l" t="t" r="r" b="b"/>
            <a:pathLst>
              <a:path w="1552278" h="441010">
                <a:moveTo>
                  <a:pt x="0" y="0"/>
                </a:moveTo>
                <a:lnTo>
                  <a:pt x="1552278" y="0"/>
                </a:lnTo>
                <a:lnTo>
                  <a:pt x="1552278" y="441010"/>
                </a:lnTo>
                <a:lnTo>
                  <a:pt x="0" y="441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a:off x="9460984" y="1587222"/>
            <a:ext cx="6541519" cy="1540020"/>
            <a:chOff x="0" y="0"/>
            <a:chExt cx="8722025" cy="2053360"/>
          </a:xfrm>
        </p:grpSpPr>
        <p:sp>
          <p:nvSpPr>
            <p:cNvPr id="17" name="TextBox 17"/>
            <p:cNvSpPr txBox="1"/>
            <p:nvPr/>
          </p:nvSpPr>
          <p:spPr>
            <a:xfrm>
              <a:off x="0" y="0"/>
              <a:ext cx="8722025" cy="1449985"/>
            </a:xfrm>
            <a:prstGeom prst="rect">
              <a:avLst/>
            </a:prstGeom>
          </p:spPr>
          <p:txBody>
            <a:bodyPr lIns="0" tIns="0" rIns="0" bIns="0" rtlCol="0" anchor="t">
              <a:spAutoFit/>
            </a:bodyPr>
            <a:lstStyle/>
            <a:p>
              <a:pPr algn="ctr">
                <a:lnSpc>
                  <a:spcPts val="4281"/>
                </a:lnSpc>
              </a:pPr>
              <a:r>
                <a:rPr lang="en-US" sz="3568">
                  <a:solidFill>
                    <a:srgbClr val="000000"/>
                  </a:solidFill>
                  <a:latin typeface="Quicksand"/>
                </a:rPr>
                <a:t>CHUẨN HÓA</a:t>
              </a:r>
            </a:p>
            <a:p>
              <a:pPr marL="0" lvl="0" indent="0" algn="ctr">
                <a:lnSpc>
                  <a:spcPts val="4281"/>
                </a:lnSpc>
                <a:spcBef>
                  <a:spcPct val="0"/>
                </a:spcBef>
              </a:pPr>
              <a:r>
                <a:rPr lang="en-US" sz="3568">
                  <a:solidFill>
                    <a:srgbClr val="000000"/>
                  </a:solidFill>
                  <a:latin typeface="Quicksand"/>
                </a:rPr>
                <a:t>(NORMALIZATION)</a:t>
              </a:r>
            </a:p>
          </p:txBody>
        </p:sp>
        <p:sp>
          <p:nvSpPr>
            <p:cNvPr id="18" name="TextBox 18"/>
            <p:cNvSpPr txBox="1"/>
            <p:nvPr/>
          </p:nvSpPr>
          <p:spPr>
            <a:xfrm>
              <a:off x="0" y="1667031"/>
              <a:ext cx="7173396" cy="386330"/>
            </a:xfrm>
            <a:prstGeom prst="rect">
              <a:avLst/>
            </a:prstGeom>
          </p:spPr>
          <p:txBody>
            <a:bodyPr lIns="0" tIns="0" rIns="0" bIns="0" rtlCol="0" anchor="t">
              <a:spAutoFit/>
            </a:bodyPr>
            <a:lstStyle/>
            <a:p>
              <a:pPr marL="0" lvl="0" indent="0" algn="l">
                <a:lnSpc>
                  <a:spcPts val="2164"/>
                </a:lnSpc>
              </a:pPr>
              <a:endParaRPr/>
            </a:p>
          </p:txBody>
        </p:sp>
      </p:grpSp>
      <p:sp>
        <p:nvSpPr>
          <p:cNvPr id="19" name="TextBox 19"/>
          <p:cNvSpPr txBox="1"/>
          <p:nvPr/>
        </p:nvSpPr>
        <p:spPr>
          <a:xfrm>
            <a:off x="9144000" y="2992516"/>
            <a:ext cx="5230316" cy="1090245"/>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Quicksand"/>
              </a:rPr>
              <a:t>Min- maxsacaling </a:t>
            </a:r>
          </a:p>
          <a:p>
            <a:pPr marL="690881" lvl="1" indent="-345440">
              <a:lnSpc>
                <a:spcPts val="4480"/>
              </a:lnSpc>
              <a:spcBef>
                <a:spcPct val="0"/>
              </a:spcBef>
              <a:buFont typeface="Arial"/>
              <a:buChar char="•"/>
            </a:pPr>
            <a:r>
              <a:rPr lang="en-US" sz="3200">
                <a:solidFill>
                  <a:srgbClr val="000000"/>
                </a:solidFill>
                <a:latin typeface="Quicksand"/>
              </a:rPr>
              <a:t>Z-score Standardization</a:t>
            </a:r>
          </a:p>
        </p:txBody>
      </p:sp>
      <p:sp>
        <p:nvSpPr>
          <p:cNvPr id="20" name="TextBox 20"/>
          <p:cNvSpPr txBox="1"/>
          <p:nvPr/>
        </p:nvSpPr>
        <p:spPr>
          <a:xfrm>
            <a:off x="9144000" y="7221234"/>
            <a:ext cx="8317550" cy="1652270"/>
          </a:xfrm>
          <a:prstGeom prst="rect">
            <a:avLst/>
          </a:prstGeom>
        </p:spPr>
        <p:txBody>
          <a:bodyPr lIns="0" tIns="0" rIns="0" bIns="0" rtlCol="0" anchor="t">
            <a:spAutoFit/>
          </a:bodyPr>
          <a:lstStyle/>
          <a:p>
            <a:pPr algn="just">
              <a:lnSpc>
                <a:spcPts val="4480"/>
              </a:lnSpc>
            </a:pPr>
            <a:r>
              <a:rPr lang="en-US" sz="3200">
                <a:solidFill>
                  <a:srgbClr val="000000"/>
                </a:solidFill>
                <a:latin typeface="Quicksand"/>
              </a:rPr>
              <a:t>Xây dựng dữ liệu mới từ dữ liệu đã có giúp cải thiện hiệu suất các mô hình dự đoán</a:t>
            </a:r>
          </a:p>
          <a:p>
            <a:pPr algn="just">
              <a:lnSpc>
                <a:spcPts val="4480"/>
              </a:lnSpc>
            </a:pPr>
            <a:endParaRPr lang="en-US" sz="3200">
              <a:solidFill>
                <a:srgbClr val="000000"/>
              </a:solidFill>
              <a:latin typeface="Quicksa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6DFCC"/>
        </a:solidFill>
        <a:effectLst/>
      </p:bgPr>
    </p:bg>
    <p:spTree>
      <p:nvGrpSpPr>
        <p:cNvPr id="1" name=""/>
        <p:cNvGrpSpPr/>
        <p:nvPr/>
      </p:nvGrpSpPr>
      <p:grpSpPr>
        <a:xfrm>
          <a:off x="0" y="0"/>
          <a:ext cx="0" cy="0"/>
          <a:chOff x="0" y="0"/>
          <a:chExt cx="0" cy="0"/>
        </a:xfrm>
      </p:grpSpPr>
      <p:sp>
        <p:nvSpPr>
          <p:cNvPr id="2" name="TextBox 2"/>
          <p:cNvSpPr txBox="1"/>
          <p:nvPr/>
        </p:nvSpPr>
        <p:spPr>
          <a:xfrm>
            <a:off x="597308" y="670743"/>
            <a:ext cx="14544804"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000000"/>
                </a:solidFill>
                <a:latin typeface="Quicksand Bold"/>
              </a:rPr>
              <a:t>Rời rạc hóa dữ liệu</a:t>
            </a:r>
          </a:p>
        </p:txBody>
      </p:sp>
      <p:grpSp>
        <p:nvGrpSpPr>
          <p:cNvPr id="3" name="Group 3"/>
          <p:cNvGrpSpPr/>
          <p:nvPr/>
        </p:nvGrpSpPr>
        <p:grpSpPr>
          <a:xfrm>
            <a:off x="796371" y="1594668"/>
            <a:ext cx="16462929" cy="8360840"/>
            <a:chOff x="0" y="0"/>
            <a:chExt cx="122936908" cy="62434567"/>
          </a:xfrm>
        </p:grpSpPr>
        <p:sp>
          <p:nvSpPr>
            <p:cNvPr id="4" name="Freeform 4"/>
            <p:cNvSpPr/>
            <p:nvPr/>
          </p:nvSpPr>
          <p:spPr>
            <a:xfrm>
              <a:off x="72390" y="72390"/>
              <a:ext cx="122792123" cy="62289788"/>
            </a:xfrm>
            <a:custGeom>
              <a:avLst/>
              <a:gdLst/>
              <a:ahLst/>
              <a:cxnLst/>
              <a:rect l="l" t="t" r="r" b="b"/>
              <a:pathLst>
                <a:path w="122792123" h="62289788">
                  <a:moveTo>
                    <a:pt x="0" y="0"/>
                  </a:moveTo>
                  <a:lnTo>
                    <a:pt x="122792123" y="0"/>
                  </a:lnTo>
                  <a:lnTo>
                    <a:pt x="122792123" y="62289788"/>
                  </a:lnTo>
                  <a:lnTo>
                    <a:pt x="0" y="62289788"/>
                  </a:lnTo>
                  <a:lnTo>
                    <a:pt x="0" y="0"/>
                  </a:lnTo>
                  <a:close/>
                </a:path>
              </a:pathLst>
            </a:custGeom>
            <a:solidFill>
              <a:srgbClr val="FFF5ED"/>
            </a:solidFill>
          </p:spPr>
        </p:sp>
        <p:sp>
          <p:nvSpPr>
            <p:cNvPr id="5" name="Freeform 5"/>
            <p:cNvSpPr/>
            <p:nvPr/>
          </p:nvSpPr>
          <p:spPr>
            <a:xfrm>
              <a:off x="0" y="0"/>
              <a:ext cx="122936905" cy="62434570"/>
            </a:xfrm>
            <a:custGeom>
              <a:avLst/>
              <a:gdLst/>
              <a:ahLst/>
              <a:cxnLst/>
              <a:rect l="l" t="t" r="r" b="b"/>
              <a:pathLst>
                <a:path w="122936905" h="62434570">
                  <a:moveTo>
                    <a:pt x="122792133" y="62289785"/>
                  </a:moveTo>
                  <a:lnTo>
                    <a:pt x="122936905" y="62289785"/>
                  </a:lnTo>
                  <a:lnTo>
                    <a:pt x="122936905" y="62434570"/>
                  </a:lnTo>
                  <a:lnTo>
                    <a:pt x="122792133" y="62434570"/>
                  </a:lnTo>
                  <a:lnTo>
                    <a:pt x="122792133" y="62289785"/>
                  </a:lnTo>
                  <a:close/>
                  <a:moveTo>
                    <a:pt x="0" y="144780"/>
                  </a:moveTo>
                  <a:lnTo>
                    <a:pt x="144780" y="144780"/>
                  </a:lnTo>
                  <a:lnTo>
                    <a:pt x="144780" y="62289785"/>
                  </a:lnTo>
                  <a:lnTo>
                    <a:pt x="0" y="62289785"/>
                  </a:lnTo>
                  <a:lnTo>
                    <a:pt x="0" y="144780"/>
                  </a:lnTo>
                  <a:close/>
                  <a:moveTo>
                    <a:pt x="0" y="62289785"/>
                  </a:moveTo>
                  <a:lnTo>
                    <a:pt x="144780" y="62289785"/>
                  </a:lnTo>
                  <a:lnTo>
                    <a:pt x="144780" y="62434570"/>
                  </a:lnTo>
                  <a:lnTo>
                    <a:pt x="0" y="62434570"/>
                  </a:lnTo>
                  <a:lnTo>
                    <a:pt x="0" y="62289785"/>
                  </a:lnTo>
                  <a:close/>
                  <a:moveTo>
                    <a:pt x="122792133" y="144780"/>
                  </a:moveTo>
                  <a:lnTo>
                    <a:pt x="122936905" y="144780"/>
                  </a:lnTo>
                  <a:lnTo>
                    <a:pt x="122936905" y="62289785"/>
                  </a:lnTo>
                  <a:lnTo>
                    <a:pt x="122792133" y="62289785"/>
                  </a:lnTo>
                  <a:lnTo>
                    <a:pt x="122792133" y="144780"/>
                  </a:lnTo>
                  <a:close/>
                  <a:moveTo>
                    <a:pt x="144780" y="62289785"/>
                  </a:moveTo>
                  <a:lnTo>
                    <a:pt x="122792133" y="62289785"/>
                  </a:lnTo>
                  <a:lnTo>
                    <a:pt x="122792133" y="62434570"/>
                  </a:lnTo>
                  <a:lnTo>
                    <a:pt x="144780" y="62434570"/>
                  </a:lnTo>
                  <a:lnTo>
                    <a:pt x="144780" y="62289785"/>
                  </a:lnTo>
                  <a:close/>
                  <a:moveTo>
                    <a:pt x="122792133" y="0"/>
                  </a:moveTo>
                  <a:lnTo>
                    <a:pt x="122936905" y="0"/>
                  </a:lnTo>
                  <a:lnTo>
                    <a:pt x="122936905" y="144780"/>
                  </a:lnTo>
                  <a:lnTo>
                    <a:pt x="122792133" y="144780"/>
                  </a:lnTo>
                  <a:lnTo>
                    <a:pt x="122792133" y="0"/>
                  </a:lnTo>
                  <a:close/>
                  <a:moveTo>
                    <a:pt x="0" y="0"/>
                  </a:moveTo>
                  <a:lnTo>
                    <a:pt x="144780" y="0"/>
                  </a:lnTo>
                  <a:lnTo>
                    <a:pt x="144780" y="144780"/>
                  </a:lnTo>
                  <a:lnTo>
                    <a:pt x="0" y="144780"/>
                  </a:lnTo>
                  <a:lnTo>
                    <a:pt x="0" y="0"/>
                  </a:lnTo>
                  <a:close/>
                  <a:moveTo>
                    <a:pt x="144780" y="0"/>
                  </a:moveTo>
                  <a:lnTo>
                    <a:pt x="122792133" y="0"/>
                  </a:lnTo>
                  <a:lnTo>
                    <a:pt x="122792133" y="144780"/>
                  </a:lnTo>
                  <a:lnTo>
                    <a:pt x="144780" y="144780"/>
                  </a:lnTo>
                  <a:lnTo>
                    <a:pt x="144780" y="0"/>
                  </a:lnTo>
                  <a:close/>
                </a:path>
              </a:pathLst>
            </a:custGeom>
            <a:solidFill>
              <a:srgbClr val="000000"/>
            </a:solidFill>
          </p:spPr>
        </p:sp>
      </p:grpSp>
      <p:sp>
        <p:nvSpPr>
          <p:cNvPr id="6" name="Freeform 6"/>
          <p:cNvSpPr/>
          <p:nvPr/>
        </p:nvSpPr>
        <p:spPr>
          <a:xfrm>
            <a:off x="1310994" y="1976125"/>
            <a:ext cx="3264997" cy="891280"/>
          </a:xfrm>
          <a:custGeom>
            <a:avLst/>
            <a:gdLst/>
            <a:ahLst/>
            <a:cxnLst/>
            <a:rect l="l" t="t" r="r" b="b"/>
            <a:pathLst>
              <a:path w="3264997" h="891280">
                <a:moveTo>
                  <a:pt x="0" y="0"/>
                </a:moveTo>
                <a:lnTo>
                  <a:pt x="3264996" y="0"/>
                </a:lnTo>
                <a:lnTo>
                  <a:pt x="3264996" y="891280"/>
                </a:lnTo>
                <a:lnTo>
                  <a:pt x="0" y="891280"/>
                </a:lnTo>
                <a:lnTo>
                  <a:pt x="0" y="0"/>
                </a:lnTo>
                <a:close/>
              </a:path>
            </a:pathLst>
          </a:custGeom>
          <a:blipFill>
            <a:blip r:embed="rId2"/>
            <a:stretch>
              <a:fillRect/>
            </a:stretch>
          </a:blipFill>
        </p:spPr>
      </p:sp>
      <p:sp>
        <p:nvSpPr>
          <p:cNvPr id="7" name="TextBox 7"/>
          <p:cNvSpPr txBox="1"/>
          <p:nvPr/>
        </p:nvSpPr>
        <p:spPr>
          <a:xfrm>
            <a:off x="11561826" y="2220698"/>
            <a:ext cx="5886984" cy="458398"/>
          </a:xfrm>
          <a:prstGeom prst="rect">
            <a:avLst/>
          </a:prstGeom>
        </p:spPr>
        <p:txBody>
          <a:bodyPr lIns="0" tIns="0" rIns="0" bIns="0" rtlCol="0" anchor="t">
            <a:spAutoFit/>
          </a:bodyPr>
          <a:lstStyle/>
          <a:p>
            <a:pPr algn="ctr">
              <a:lnSpc>
                <a:spcPts val="3708"/>
              </a:lnSpc>
              <a:spcBef>
                <a:spcPct val="0"/>
              </a:spcBef>
            </a:pPr>
            <a:r>
              <a:rPr lang="en-US" sz="2649">
                <a:solidFill>
                  <a:srgbClr val="000000"/>
                </a:solidFill>
                <a:latin typeface="Quicksand"/>
              </a:rPr>
              <a:t>CLUSTER ANALYSIS</a:t>
            </a:r>
          </a:p>
        </p:txBody>
      </p:sp>
      <p:sp>
        <p:nvSpPr>
          <p:cNvPr id="8" name="TextBox 8"/>
          <p:cNvSpPr txBox="1"/>
          <p:nvPr/>
        </p:nvSpPr>
        <p:spPr>
          <a:xfrm>
            <a:off x="0" y="2163956"/>
            <a:ext cx="5886984" cy="456563"/>
          </a:xfrm>
          <a:prstGeom prst="rect">
            <a:avLst/>
          </a:prstGeom>
        </p:spPr>
        <p:txBody>
          <a:bodyPr lIns="0" tIns="0" rIns="0" bIns="0" rtlCol="0" anchor="t">
            <a:spAutoFit/>
          </a:bodyPr>
          <a:lstStyle/>
          <a:p>
            <a:pPr algn="ctr">
              <a:lnSpc>
                <a:spcPts val="3708"/>
              </a:lnSpc>
              <a:spcBef>
                <a:spcPct val="0"/>
              </a:spcBef>
            </a:pPr>
            <a:r>
              <a:rPr lang="en-US" sz="2649">
                <a:solidFill>
                  <a:srgbClr val="000000"/>
                </a:solidFill>
                <a:latin typeface="Quicksand"/>
              </a:rPr>
              <a:t>ENCODING</a:t>
            </a:r>
          </a:p>
        </p:txBody>
      </p:sp>
      <p:sp>
        <p:nvSpPr>
          <p:cNvPr id="9" name="TextBox 9"/>
          <p:cNvSpPr txBox="1"/>
          <p:nvPr/>
        </p:nvSpPr>
        <p:spPr>
          <a:xfrm>
            <a:off x="5398517" y="2163956"/>
            <a:ext cx="5886984" cy="458398"/>
          </a:xfrm>
          <a:prstGeom prst="rect">
            <a:avLst/>
          </a:prstGeom>
        </p:spPr>
        <p:txBody>
          <a:bodyPr lIns="0" tIns="0" rIns="0" bIns="0" rtlCol="0" anchor="t">
            <a:spAutoFit/>
          </a:bodyPr>
          <a:lstStyle/>
          <a:p>
            <a:pPr algn="ctr">
              <a:lnSpc>
                <a:spcPts val="3708"/>
              </a:lnSpc>
              <a:spcBef>
                <a:spcPct val="0"/>
              </a:spcBef>
            </a:pPr>
            <a:r>
              <a:rPr lang="en-US" sz="2649">
                <a:solidFill>
                  <a:srgbClr val="000000"/>
                </a:solidFill>
                <a:latin typeface="Quicksand"/>
              </a:rPr>
              <a:t>BINNING</a:t>
            </a:r>
          </a:p>
        </p:txBody>
      </p:sp>
      <p:sp>
        <p:nvSpPr>
          <p:cNvPr id="10" name="Freeform 10"/>
          <p:cNvSpPr/>
          <p:nvPr/>
        </p:nvSpPr>
        <p:spPr>
          <a:xfrm>
            <a:off x="12664955" y="1976125"/>
            <a:ext cx="3680725" cy="1004766"/>
          </a:xfrm>
          <a:custGeom>
            <a:avLst/>
            <a:gdLst/>
            <a:ahLst/>
            <a:cxnLst/>
            <a:rect l="l" t="t" r="r" b="b"/>
            <a:pathLst>
              <a:path w="3680725" h="1004766">
                <a:moveTo>
                  <a:pt x="0" y="0"/>
                </a:moveTo>
                <a:lnTo>
                  <a:pt x="3680726" y="0"/>
                </a:lnTo>
                <a:lnTo>
                  <a:pt x="3680726" y="1004766"/>
                </a:lnTo>
                <a:lnTo>
                  <a:pt x="0" y="1004766"/>
                </a:lnTo>
                <a:lnTo>
                  <a:pt x="0" y="0"/>
                </a:lnTo>
                <a:close/>
              </a:path>
            </a:pathLst>
          </a:custGeom>
          <a:blipFill>
            <a:blip r:embed="rId2"/>
            <a:stretch>
              <a:fillRect/>
            </a:stretch>
          </a:blipFill>
        </p:spPr>
      </p:sp>
      <p:sp>
        <p:nvSpPr>
          <p:cNvPr id="11" name="Freeform 11"/>
          <p:cNvSpPr/>
          <p:nvPr/>
        </p:nvSpPr>
        <p:spPr>
          <a:xfrm>
            <a:off x="6709510" y="1976125"/>
            <a:ext cx="3264997" cy="891280"/>
          </a:xfrm>
          <a:custGeom>
            <a:avLst/>
            <a:gdLst/>
            <a:ahLst/>
            <a:cxnLst/>
            <a:rect l="l" t="t" r="r" b="b"/>
            <a:pathLst>
              <a:path w="3264997" h="891280">
                <a:moveTo>
                  <a:pt x="0" y="0"/>
                </a:moveTo>
                <a:lnTo>
                  <a:pt x="3264997" y="0"/>
                </a:lnTo>
                <a:lnTo>
                  <a:pt x="3264997" y="891280"/>
                </a:lnTo>
                <a:lnTo>
                  <a:pt x="0" y="891280"/>
                </a:lnTo>
                <a:lnTo>
                  <a:pt x="0" y="0"/>
                </a:lnTo>
                <a:close/>
              </a:path>
            </a:pathLst>
          </a:custGeom>
          <a:blipFill>
            <a:blip r:embed="rId2"/>
            <a:stretch>
              <a:fillRect/>
            </a:stretch>
          </a:blipFill>
        </p:spPr>
      </p:sp>
      <p:sp>
        <p:nvSpPr>
          <p:cNvPr id="12" name="TextBox 12"/>
          <p:cNvSpPr txBox="1"/>
          <p:nvPr/>
        </p:nvSpPr>
        <p:spPr>
          <a:xfrm>
            <a:off x="1003162" y="3190836"/>
            <a:ext cx="3849923" cy="3900170"/>
          </a:xfrm>
          <a:prstGeom prst="rect">
            <a:avLst/>
          </a:prstGeom>
        </p:spPr>
        <p:txBody>
          <a:bodyPr lIns="0" tIns="0" rIns="0" bIns="0" rtlCol="0" anchor="t">
            <a:spAutoFit/>
          </a:bodyPr>
          <a:lstStyle/>
          <a:p>
            <a:pPr algn="just">
              <a:lnSpc>
                <a:spcPts val="4480"/>
              </a:lnSpc>
              <a:spcBef>
                <a:spcPct val="0"/>
              </a:spcBef>
            </a:pPr>
            <a:r>
              <a:rPr lang="en-US" sz="3200">
                <a:solidFill>
                  <a:srgbClr val="000000"/>
                </a:solidFill>
                <a:latin typeface="Quicksand"/>
              </a:rPr>
              <a:t>Encoding of data là quá trình trình chuyển đổi dữ liệu thành các tính hiệu điện tử hoặc giá trị mà máy tính tính có thể hiểu được.  </a:t>
            </a:r>
          </a:p>
        </p:txBody>
      </p:sp>
      <p:sp>
        <p:nvSpPr>
          <p:cNvPr id="13" name="TextBox 13"/>
          <p:cNvSpPr txBox="1"/>
          <p:nvPr/>
        </p:nvSpPr>
        <p:spPr>
          <a:xfrm>
            <a:off x="12255152" y="3110230"/>
            <a:ext cx="4828930" cy="6148070"/>
          </a:xfrm>
          <a:prstGeom prst="rect">
            <a:avLst/>
          </a:prstGeom>
        </p:spPr>
        <p:txBody>
          <a:bodyPr lIns="0" tIns="0" rIns="0" bIns="0" rtlCol="0" anchor="t">
            <a:spAutoFit/>
          </a:bodyPr>
          <a:lstStyle/>
          <a:p>
            <a:pPr algn="just">
              <a:lnSpc>
                <a:spcPts val="4480"/>
              </a:lnSpc>
              <a:spcBef>
                <a:spcPct val="0"/>
              </a:spcBef>
            </a:pPr>
            <a:r>
              <a:rPr lang="en-US" sz="3200">
                <a:solidFill>
                  <a:srgbClr val="000000"/>
                </a:solidFill>
                <a:latin typeface="Quicksand"/>
              </a:rPr>
              <a:t>Phân tích cụm là một phương pháp sử dụng thuật toán phân cụm để nhóm các điểm dữ liệu tương tự nhau thành các cụm. Phương pháp này có thể được áp dụng để rời rạc hóa dữ liệu bằng cách gán mỗi điểm dữ liệu vào cụm tương ứng của nó.</a:t>
            </a:r>
          </a:p>
        </p:txBody>
      </p:sp>
      <p:sp>
        <p:nvSpPr>
          <p:cNvPr id="14" name="TextBox 14"/>
          <p:cNvSpPr txBox="1"/>
          <p:nvPr/>
        </p:nvSpPr>
        <p:spPr>
          <a:xfrm>
            <a:off x="5398517" y="3190836"/>
            <a:ext cx="6163309" cy="5586095"/>
          </a:xfrm>
          <a:prstGeom prst="rect">
            <a:avLst/>
          </a:prstGeom>
        </p:spPr>
        <p:txBody>
          <a:bodyPr lIns="0" tIns="0" rIns="0" bIns="0" rtlCol="0" anchor="t">
            <a:spAutoFit/>
          </a:bodyPr>
          <a:lstStyle/>
          <a:p>
            <a:pPr algn="just">
              <a:lnSpc>
                <a:spcPts val="4480"/>
              </a:lnSpc>
              <a:spcBef>
                <a:spcPct val="0"/>
              </a:spcBef>
            </a:pPr>
            <a:r>
              <a:rPr lang="en-US" sz="3200">
                <a:solidFill>
                  <a:srgbClr val="000000"/>
                </a:solidFill>
                <a:latin typeface="Quicksand"/>
              </a:rPr>
              <a:t>Binning là một kỹ thuật trong phân tích dữ liệu, trong đó chúng ta chia nhỏ dữ liệu liên tục thành các "bins" hoặc "buckets" theo một số nguyên tắc cụ thể. Các nguyên tắc này có thể bao gồm việc chia bin sao cho các khoảng có chiều rộng đồng đều, hoặc chia bin sao cho các khoảng có tần suất đồng đều.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3D3D3D"/>
      </a:dk1>
      <a:lt1>
        <a:sysClr val="window" lastClr="FFFAE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3D3D3D"/>
      </a:dk1>
      <a:lt1>
        <a:sysClr val="window" lastClr="FFFAE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1761</Words>
  <Application>Microsoft Office PowerPoint</Application>
  <PresentationFormat>Custom</PresentationFormat>
  <Paragraphs>159</Paragraphs>
  <Slides>25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Quicksand</vt:lpstr>
      <vt:lpstr>Agrandir Bold</vt:lpstr>
      <vt:lpstr>Calibri</vt:lpstr>
      <vt:lpstr>Quicksand Bold</vt:lpstr>
      <vt:lpstr>Agrandir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PREPROCESSING</dc:title>
  <dc:creator>Hà Nguyễn Thị Thu</dc:creator>
  <cp:lastModifiedBy>Hà Nguyễn Thị Thu</cp:lastModifiedBy>
  <cp:revision>1</cp:revision>
  <dcterms:created xsi:type="dcterms:W3CDTF">2006-08-16T00:00:00Z</dcterms:created>
  <dcterms:modified xsi:type="dcterms:W3CDTF">2024-04-06T10:21:01Z</dcterms:modified>
  <dc:identifier>DAGBbOzkaK8</dc:identifier>
</cp:coreProperties>
</file>